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6" r:id="rId2"/>
    <p:sldId id="267" r:id="rId3"/>
    <p:sldId id="268" r:id="rId4"/>
    <p:sldId id="274" r:id="rId5"/>
    <p:sldId id="270" r:id="rId6"/>
    <p:sldId id="285" r:id="rId7"/>
    <p:sldId id="286" r:id="rId8"/>
    <p:sldId id="271" r:id="rId9"/>
    <p:sldId id="275" r:id="rId10"/>
    <p:sldId id="283" r:id="rId11"/>
    <p:sldId id="273" r:id="rId12"/>
    <p:sldId id="287" r:id="rId13"/>
    <p:sldId id="282" r:id="rId14"/>
    <p:sldId id="278" r:id="rId15"/>
    <p:sldId id="269" r:id="rId16"/>
    <p:sldId id="276" r:id="rId17"/>
    <p:sldId id="272" r:id="rId18"/>
    <p:sldId id="277" r:id="rId19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68" autoAdjust="0"/>
    <p:restoredTop sz="94660"/>
  </p:normalViewPr>
  <p:slideViewPr>
    <p:cSldViewPr snapToGrid="0">
      <p:cViewPr varScale="1">
        <p:scale>
          <a:sx n="72" d="100"/>
          <a:sy n="72" d="100"/>
        </p:scale>
        <p:origin x="54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5745713904394654E-2"/>
          <c:y val="6.5107680424584438E-2"/>
          <c:w val="0.84842995169082125"/>
          <c:h val="0.80974907652041628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24FB-41AA-9507-B13B538B9EF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24FB-41AA-9507-B13B538B9EF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24FB-41AA-9507-B13B538B9EF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24FB-41AA-9507-B13B538B9EFF}"/>
              </c:ext>
            </c:extLst>
          </c:dPt>
          <c:dLbls>
            <c:dLbl>
              <c:idx val="0"/>
              <c:layout>
                <c:manualLayout>
                  <c:x val="-1.6075917096038023E-2"/>
                  <c:y val="-9.54931065377236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48436940409569"/>
                      <c:h val="0.109786096536089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24FB-41AA-9507-B13B538B9EFF}"/>
                </c:ext>
              </c:extLst>
            </c:dLbl>
            <c:dLbl>
              <c:idx val="1"/>
              <c:layout>
                <c:manualLayout>
                  <c:x val="-5.0196418189126679E-2"/>
                  <c:y val="2.39089684181084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FB-41AA-9507-B13B538B9EFF}"/>
                </c:ext>
              </c:extLst>
            </c:dLbl>
            <c:dLbl>
              <c:idx val="2"/>
              <c:layout>
                <c:manualLayout>
                  <c:x val="-7.696784122332756E-2"/>
                  <c:y val="6.48957714205800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FB-41AA-9507-B13B538B9EFF}"/>
                </c:ext>
              </c:extLst>
            </c:dLbl>
            <c:dLbl>
              <c:idx val="3"/>
              <c:layout>
                <c:manualLayout>
                  <c:x val="-8.366069698187777E-3"/>
                  <c:y val="-1.96528664169910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4FB-41AA-9507-B13B538B9E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RICH.ASILO</c:v>
                </c:pt>
                <c:pt idx="1">
                  <c:v>IRREGOLARE </c:v>
                </c:pt>
                <c:pt idx="2">
                  <c:v>MOTIVI FAM.</c:v>
                </c:pt>
                <c:pt idx="3">
                  <c:v>LAVORO SUB.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13</c:v>
                </c:pt>
                <c:pt idx="1">
                  <c:v>14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FB-41AA-9507-B13B538B9EF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C41E-47D8-93FF-51931F07F8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C41E-47D8-93FF-51931F07F80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C41E-47D8-93FF-51931F07F80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C41E-47D8-93FF-51931F07F80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C-C41E-47D8-93FF-51931F07F80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C41E-47D8-93FF-51931F07F80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C41E-47D8-93FF-51931F07F80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C41E-47D8-93FF-51931F07F80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C41E-47D8-93FF-51931F07F80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41E-47D8-93FF-51931F07F80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C41E-47D8-93FF-51931F07F80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C41E-47D8-93FF-51931F07F80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C41E-47D8-93FF-51931F07F803}"/>
              </c:ext>
            </c:extLst>
          </c:dPt>
          <c:dLbls>
            <c:dLbl>
              <c:idx val="0"/>
              <c:layout>
                <c:manualLayout>
                  <c:x val="3.9855072463767939E-2"/>
                  <c:y val="2.04304974699736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41E-47D8-93FF-51931F07F803}"/>
                </c:ext>
              </c:extLst>
            </c:dLbl>
            <c:dLbl>
              <c:idx val="1"/>
              <c:layout>
                <c:manualLayout>
                  <c:x val="5.6763285024154501E-2"/>
                  <c:y val="-0.262677824613946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1E-47D8-93FF-51931F07F803}"/>
                </c:ext>
              </c:extLst>
            </c:dLbl>
            <c:dLbl>
              <c:idx val="2"/>
              <c:layout>
                <c:manualLayout>
                  <c:x val="4.9516908212560301E-2"/>
                  <c:y val="-3.21050674528156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41E-47D8-93FF-51931F07F803}"/>
                </c:ext>
              </c:extLst>
            </c:dLbl>
            <c:dLbl>
              <c:idx val="3"/>
              <c:layout>
                <c:manualLayout>
                  <c:x val="0.10144927536231885"/>
                  <c:y val="-0.186793119725472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41E-47D8-93FF-51931F07F803}"/>
                </c:ext>
              </c:extLst>
            </c:dLbl>
            <c:dLbl>
              <c:idx val="4"/>
              <c:layout>
                <c:manualLayout>
                  <c:x val="1.6908212560386472E-2"/>
                  <c:y val="-2.48112113463427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41E-47D8-93FF-51931F07F803}"/>
                </c:ext>
              </c:extLst>
            </c:dLbl>
            <c:dLbl>
              <c:idx val="5"/>
              <c:layout>
                <c:manualLayout>
                  <c:x val="8.5748792270531227E-2"/>
                  <c:y val="2.62677824613946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41E-47D8-93FF-51931F07F803}"/>
                </c:ext>
              </c:extLst>
            </c:dLbl>
            <c:dLbl>
              <c:idx val="6"/>
              <c:layout>
                <c:manualLayout>
                  <c:x val="-7.1256038647342992E-2"/>
                  <c:y val="1.459321247855246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1E-47D8-93FF-51931F07F803}"/>
                </c:ext>
              </c:extLst>
            </c:dLbl>
            <c:dLbl>
              <c:idx val="7"/>
              <c:layout>
                <c:manualLayout>
                  <c:x val="-6.5217391304347852E-2"/>
                  <c:y val="-5.83728499142104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41E-47D8-93FF-51931F07F803}"/>
                </c:ext>
              </c:extLst>
            </c:dLbl>
            <c:dLbl>
              <c:idx val="8"/>
              <c:layout>
                <c:manualLayout>
                  <c:x val="-0.11594202898550726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41E-47D8-93FF-51931F07F803}"/>
                </c:ext>
              </c:extLst>
            </c:dLbl>
            <c:dLbl>
              <c:idx val="9"/>
              <c:layout>
                <c:manualLayout>
                  <c:x val="-0.1461352657004831"/>
                  <c:y val="0.1546880522726572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1E-47D8-93FF-51931F07F803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C41E-47D8-93FF-51931F07F803}"/>
                </c:ext>
              </c:extLst>
            </c:dLbl>
            <c:dLbl>
              <c:idx val="11"/>
              <c:layout>
                <c:manualLayout>
                  <c:x val="9.0579710144927453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41E-47D8-93FF-51931F07F803}"/>
                </c:ext>
              </c:extLst>
            </c:dLbl>
            <c:dLbl>
              <c:idx val="12"/>
              <c:layout>
                <c:manualLayout>
                  <c:x val="0.21859903381642512"/>
                  <c:y val="2.04304974699736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41E-47D8-93FF-51931F07F80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Foglio1!$A$2:$A$14</c:f>
              <c:strCache>
                <c:ptCount val="13"/>
                <c:pt idx="0">
                  <c:v>Richiedente asilo</c:v>
                </c:pt>
                <c:pt idx="1">
                  <c:v>Richiedente asilo ricorrente</c:v>
                </c:pt>
                <c:pt idx="2">
                  <c:v>Richiedente asilo denegato</c:v>
                </c:pt>
                <c:pt idx="3">
                  <c:v>Attesa occupazione</c:v>
                </c:pt>
                <c:pt idx="4">
                  <c:v>Motivi umanitari</c:v>
                </c:pt>
                <c:pt idx="5">
                  <c:v>Protezione sussidiaria</c:v>
                </c:pt>
                <c:pt idx="6">
                  <c:v>Lavoro subordinato</c:v>
                </c:pt>
                <c:pt idx="7">
                  <c:v>Irregolare</c:v>
                </c:pt>
                <c:pt idx="8">
                  <c:v>Status Rifugiato</c:v>
                </c:pt>
                <c:pt idx="9">
                  <c:v>Richiedente regolarizzazione</c:v>
                </c:pt>
                <c:pt idx="10">
                  <c:v>Carta di soggiorno</c:v>
                </c:pt>
                <c:pt idx="11">
                  <c:v>Lavoro autonomo</c:v>
                </c:pt>
                <c:pt idx="12">
                  <c:v>Motivi Familiari</c:v>
                </c:pt>
              </c:strCache>
            </c:strRef>
          </c:cat>
          <c:val>
            <c:numRef>
              <c:f>Foglio1!$B$2:$B$14</c:f>
              <c:numCache>
                <c:formatCode>General</c:formatCode>
                <c:ptCount val="13"/>
                <c:pt idx="0">
                  <c:v>62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  <c:pt idx="5">
                  <c:v>3</c:v>
                </c:pt>
                <c:pt idx="6">
                  <c:v>4</c:v>
                </c:pt>
                <c:pt idx="7">
                  <c:v>81</c:v>
                </c:pt>
                <c:pt idx="8">
                  <c:v>5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1E-47D8-93FF-51931F07F80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8514-4E44-924B-409F87992D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8514-4E44-924B-409F87992D4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8514-4E44-924B-409F87992D4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8514-4E44-924B-409F87992D4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8514-4E44-924B-409F87992D4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8514-4E44-924B-409F87992D4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8514-4E44-924B-409F87992D4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8514-4E44-924B-409F87992D4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A-8514-4E44-924B-409F87992D4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8514-4E44-924B-409F87992D4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8514-4E44-924B-409F87992D43}"/>
              </c:ext>
            </c:extLst>
          </c:dPt>
          <c:dLbls>
            <c:dLbl>
              <c:idx val="0"/>
              <c:layout>
                <c:manualLayout>
                  <c:x val="-7.246376811594203E-3"/>
                  <c:y val="-1.16745699828420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514-4E44-924B-409F87992D43}"/>
                </c:ext>
              </c:extLst>
            </c:dLbl>
            <c:dLbl>
              <c:idx val="1"/>
              <c:layout>
                <c:manualLayout>
                  <c:x val="-1.6908212560386472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514-4E44-924B-409F87992D43}"/>
                </c:ext>
              </c:extLst>
            </c:dLbl>
            <c:dLbl>
              <c:idx val="2"/>
              <c:layout>
                <c:manualLayout>
                  <c:x val="-4.4685990338164248E-2"/>
                  <c:y val="-7.88033473841839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514-4E44-924B-409F87992D43}"/>
                </c:ext>
              </c:extLst>
            </c:dLbl>
            <c:dLbl>
              <c:idx val="3"/>
              <c:layout>
                <c:manualLayout>
                  <c:x val="-1.9323671497584564E-2"/>
                  <c:y val="-2.91864249571051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514-4E44-924B-409F87992D43}"/>
                </c:ext>
              </c:extLst>
            </c:dLbl>
            <c:dLbl>
              <c:idx val="4"/>
              <c:layout>
                <c:manualLayout>
                  <c:x val="1.3285024154589372E-2"/>
                  <c:y val="-4.669827993136824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514-4E44-924B-409F87992D43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8514-4E44-924B-409F87992D43}"/>
                </c:ext>
              </c:extLst>
            </c:dLbl>
            <c:dLbl>
              <c:idx val="6"/>
              <c:layout>
                <c:manualLayout>
                  <c:x val="1.570048309178735E-2"/>
                  <c:y val="1.16745699828420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514-4E44-924B-409F87992D43}"/>
                </c:ext>
              </c:extLst>
            </c:dLbl>
            <c:dLbl>
              <c:idx val="7"/>
              <c:layout>
                <c:manualLayout>
                  <c:x val="1.3285024154589284E-2"/>
                  <c:y val="-4.96169224270787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514-4E44-924B-409F87992D43}"/>
                </c:ext>
              </c:extLst>
            </c:dLbl>
            <c:dLbl>
              <c:idx val="8"/>
              <c:layout>
                <c:manualLayout>
                  <c:x val="9.6618357487922701E-3"/>
                  <c:y val="-3.21050674528156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514-4E44-924B-409F87992D43}"/>
                </c:ext>
              </c:extLst>
            </c:dLbl>
            <c:dLbl>
              <c:idx val="9"/>
              <c:layout>
                <c:manualLayout>
                  <c:x val="2.2946859903381554E-2"/>
                  <c:y val="-4.37796374356577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514-4E44-924B-409F87992D43}"/>
                </c:ext>
              </c:extLst>
            </c:dLbl>
            <c:dLbl>
              <c:idx val="10"/>
              <c:layout>
                <c:manualLayout>
                  <c:x val="9.4202898550724543E-2"/>
                  <c:y val="-4.96169224270787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514-4E44-924B-409F87992D43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Foglio1!$A$2:$A$12</c:f>
              <c:strCache>
                <c:ptCount val="11"/>
                <c:pt idx="0">
                  <c:v>Bangladesh</c:v>
                </c:pt>
                <c:pt idx="1">
                  <c:v>Filippine</c:v>
                </c:pt>
                <c:pt idx="2">
                  <c:v>Gambia</c:v>
                </c:pt>
                <c:pt idx="3">
                  <c:v>Libia</c:v>
                </c:pt>
                <c:pt idx="4">
                  <c:v>Macedonia,ex Rep.Jugoslava</c:v>
                </c:pt>
                <c:pt idx="5">
                  <c:v>Nigeria</c:v>
                </c:pt>
                <c:pt idx="6">
                  <c:v>Senegal</c:v>
                </c:pt>
                <c:pt idx="7">
                  <c:v>Siria</c:v>
                </c:pt>
                <c:pt idx="8">
                  <c:v>Pakistan</c:v>
                </c:pt>
                <c:pt idx="9">
                  <c:v>Perù</c:v>
                </c:pt>
                <c:pt idx="10">
                  <c:v>Altri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11</c:v>
                </c:pt>
                <c:pt idx="1">
                  <c:v>9</c:v>
                </c:pt>
                <c:pt idx="2">
                  <c:v>9</c:v>
                </c:pt>
                <c:pt idx="3">
                  <c:v>15</c:v>
                </c:pt>
                <c:pt idx="4">
                  <c:v>13</c:v>
                </c:pt>
                <c:pt idx="5">
                  <c:v>26</c:v>
                </c:pt>
                <c:pt idx="6">
                  <c:v>8</c:v>
                </c:pt>
                <c:pt idx="7">
                  <c:v>19</c:v>
                </c:pt>
                <c:pt idx="8">
                  <c:v>6</c:v>
                </c:pt>
                <c:pt idx="9">
                  <c:v>6</c:v>
                </c:pt>
                <c:pt idx="10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14-4E44-924B-409F87992D4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3C66-4581-A145-EFD9DB986E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3C66-4581-A145-EFD9DB986E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3C66-4581-A145-EFD9DB986E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8-3C66-4581-A145-EFD9DB986E8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3C66-4581-A145-EFD9DB986E8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3C66-4581-A145-EFD9DB986E8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3C66-4581-A145-EFD9DB986E8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3C66-4581-A145-EFD9DB986E81}"/>
              </c:ext>
            </c:extLst>
          </c:dPt>
          <c:dLbls>
            <c:dLbl>
              <c:idx val="0"/>
              <c:layout>
                <c:manualLayout>
                  <c:x val="0"/>
                  <c:y val="-5.25355649227892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C66-4581-A145-EFD9DB986E81}"/>
                </c:ext>
              </c:extLst>
            </c:dLbl>
            <c:dLbl>
              <c:idx val="1"/>
              <c:layout>
                <c:manualLayout>
                  <c:x val="1.6908212560386385E-2"/>
                  <c:y val="-5.25355649227892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C66-4581-A145-EFD9DB986E81}"/>
                </c:ext>
              </c:extLst>
            </c:dLbl>
            <c:dLbl>
              <c:idx val="2"/>
              <c:layout>
                <c:manualLayout>
                  <c:x val="7.6086956521739038E-2"/>
                  <c:y val="-5.3507827627702014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66-4581-A145-EFD9DB986E81}"/>
                </c:ext>
              </c:extLst>
            </c:dLbl>
            <c:dLbl>
              <c:idx val="3"/>
              <c:layout>
                <c:manualLayout>
                  <c:x val="8.8768115942029074E-2"/>
                  <c:y val="-5.54540925113149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9088116702803458E-2"/>
                      <c:h val="6.781477329501867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3C66-4581-A145-EFD9DB986E81}"/>
                </c:ext>
              </c:extLst>
            </c:dLbl>
            <c:dLbl>
              <c:idx val="4"/>
              <c:layout>
                <c:manualLayout>
                  <c:x val="-3.743961352657009E-2"/>
                  <c:y val="3.21050674528156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C66-4581-A145-EFD9DB986E81}"/>
                </c:ext>
              </c:extLst>
            </c:dLbl>
            <c:dLbl>
              <c:idx val="5"/>
              <c:layout>
                <c:manualLayout>
                  <c:x val="-4.9516908212560412E-2"/>
                  <c:y val="-8.17219898798944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66-4581-A145-EFD9DB986E81}"/>
                </c:ext>
              </c:extLst>
            </c:dLbl>
            <c:dLbl>
              <c:idx val="6"/>
              <c:layout>
                <c:manualLayout>
                  <c:x val="-2.2946859903381644E-2"/>
                  <c:y val="-4.6698279931368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66-4581-A145-EFD9DB986E81}"/>
                </c:ext>
              </c:extLst>
            </c:dLbl>
            <c:dLbl>
              <c:idx val="7"/>
              <c:layout>
                <c:manualLayout>
                  <c:x val="8.4541062801932361E-3"/>
                  <c:y val="-8.17219898798944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66-4581-A145-EFD9DB986E8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Foglio1!$A$2:$A$9</c:f>
              <c:strCache>
                <c:ptCount val="8"/>
                <c:pt idx="0">
                  <c:v>Agricoltura</c:v>
                </c:pt>
                <c:pt idx="1">
                  <c:v>Allevamento</c:v>
                </c:pt>
                <c:pt idx="2">
                  <c:v>Artigianato</c:v>
                </c:pt>
                <c:pt idx="3">
                  <c:v>Commercio </c:v>
                </c:pt>
                <c:pt idx="4">
                  <c:v>Edilizia</c:v>
                </c:pt>
                <c:pt idx="5">
                  <c:v>Ristorazione</c:v>
                </c:pt>
                <c:pt idx="6">
                  <c:v>Servizi cura alla persona</c:v>
                </c:pt>
                <c:pt idx="7">
                  <c:v>Trasporto merci/persona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12</c:v>
                </c:pt>
                <c:pt idx="1">
                  <c:v>9</c:v>
                </c:pt>
                <c:pt idx="2">
                  <c:v>3</c:v>
                </c:pt>
                <c:pt idx="3">
                  <c:v>62</c:v>
                </c:pt>
                <c:pt idx="4">
                  <c:v>4</c:v>
                </c:pt>
                <c:pt idx="5">
                  <c:v>13</c:v>
                </c:pt>
                <c:pt idx="6">
                  <c:v>3</c:v>
                </c:pt>
                <c:pt idx="7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66-4581-A145-EFD9DB986E8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Foglio1!$A$2:$A$6</cx:f>
        <cx:lvl ptCount="5">
          <cx:pt idx="0">mar-19</cx:pt>
          <cx:pt idx="1">apr-19</cx:pt>
          <cx:pt idx="2">mag-19</cx:pt>
          <cx:pt idx="3">giu-19</cx:pt>
          <cx:pt idx="4">lug-19</cx:pt>
        </cx:lvl>
      </cx:strDim>
      <cx:numDim type="val">
        <cx:f>Foglio1!$B$2:$B$6</cx:f>
        <cx:lvl ptCount="5" formatCode="Standard">
          <cx:pt idx="0">13</cx:pt>
          <cx:pt idx="1">19</cx:pt>
          <cx:pt idx="2">22</cx:pt>
          <cx:pt idx="3">22</cx:pt>
          <cx:pt idx="4">11</cx:pt>
        </cx:lvl>
      </cx:numDim>
    </cx:data>
  </cx:chartData>
  <cx:chart>
    <cx:title pos="t" align="ctr" overlay="0"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endParaRPr lang="it-IT" sz="1862" b="0" i="0" u="none" strike="noStrike" baseline="0" dirty="0">
            <a:solidFill>
              <a:prstClr val="black">
                <a:lumMod val="65000"/>
                <a:lumOff val="35000"/>
              </a:prstClr>
            </a:solidFill>
            <a:latin typeface="Calibri"/>
          </a:endParaRPr>
        </a:p>
      </cx:txPr>
    </cx:title>
    <cx:plotArea>
      <cx:plotAreaRegion>
        <cx:series layoutId="clusteredColumn" uniqueId="{FAD1D40D-659F-48FA-B5FD-D00436A7CFE8}">
          <cx:tx>
            <cx:txData>
              <cx:f>Foglio1!$B$1</cx:f>
              <cx:v>N. DOMANDE</cx:v>
            </cx:txData>
          </cx:tx>
          <cx:spPr>
            <a:ln>
              <a:solidFill>
                <a:schemeClr val="accent1"/>
              </a:solidFill>
            </a:ln>
          </cx:spPr>
          <cx:dataId val="0"/>
          <cx:layoutPr>
            <cx:aggregation/>
          </cx:layoutPr>
          <cx:axisId val="1"/>
        </cx:series>
        <cx:series layoutId="paretoLine" ownerIdx="0" uniqueId="{D21714E6-1A88-4A88-800B-0C208914F9AD}">
          <cx:spPr>
            <a:ln>
              <a:noFill/>
            </a:ln>
          </cx:spPr>
          <cx:axisId val="2"/>
        </cx:series>
      </cx:plotAreaRegion>
      <cx:axis id="0">
        <cx:catScaling gapWidth="1.70000005"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400" b="1" i="0" cap="all" baseline="0">
                <a:solidFill>
                  <a:schemeClr val="tx1"/>
                </a:solidFill>
              </a:defRPr>
            </a:pPr>
            <a:endParaRPr lang="it-IT" sz="1400" b="1" i="0" u="none" strike="noStrike" cap="all" baseline="0">
              <a:solidFill>
                <a:schemeClr val="tx1"/>
              </a:solidFill>
              <a:latin typeface="Calibri"/>
            </a:endParaRPr>
          </a:p>
        </cx:txPr>
      </cx:axis>
      <cx:axis id="1">
        <cx:valScaling/>
        <cx:majorGridlines/>
        <cx:tickLabels/>
        <cx:txPr>
          <a:bodyPr spcFirstLastPara="1" vertOverflow="ellipsis" horzOverflow="overflow" wrap="square" lIns="0" tIns="0" rIns="0" bIns="0" anchor="ctr" anchorCtr="1"/>
          <a:lstStyle/>
          <a:p>
            <a:pPr algn="ctr" rtl="0">
              <a:defRPr sz="1400" b="1" i="0" cap="all" baseline="0">
                <a:ln>
                  <a:noFill/>
                </a:ln>
                <a:solidFill>
                  <a:schemeClr val="tx1"/>
                </a:solidFill>
              </a:defRPr>
            </a:pPr>
            <a:endParaRPr lang="it-IT" sz="1400" b="1" i="0" u="none" strike="noStrike" cap="all" baseline="0">
              <a:ln>
                <a:noFill/>
              </a:ln>
              <a:solidFill>
                <a:schemeClr val="tx1"/>
              </a:solidFill>
              <a:latin typeface="Calibri"/>
            </a:endParaRPr>
          </a:p>
        </cx:txPr>
      </cx:axis>
      <cx:axis id="2" hidden="1">
        <cx:valScaling max="1" min="0"/>
        <cx:units unit="percentage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0.07772</cdr:y>
    </cdr:to>
    <cdr:sp macro="" textlink="">
      <cdr:nvSpPr>
        <cdr:cNvPr id="2" name="Titolo 1">
          <a:extLst xmlns:a="http://schemas.openxmlformats.org/drawingml/2006/main">
            <a:ext uri="{FF2B5EF4-FFF2-40B4-BE49-F238E27FC236}">
              <a16:creationId xmlns:a16="http://schemas.microsoft.com/office/drawing/2014/main" id="{D8703035-FAA0-4104-B74C-42904DF795F7}"/>
            </a:ext>
          </a:extLst>
        </cdr:cNvPr>
        <cdr:cNvSpPr>
          <a:spLocks xmlns:a="http://schemas.openxmlformats.org/drawingml/2006/main" noGrp="1"/>
        </cdr:cNvSpPr>
      </cdr:nvSpPr>
      <cdr:spPr bwMode="auto">
        <a:xfrm xmlns:a="http://schemas.openxmlformats.org/drawingml/2006/main">
          <a:off x="0" y="-1961323"/>
          <a:ext cx="10515600" cy="3389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="horz" wrap="squar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  <a:lvl2pPr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>
              <a:solidFill>
                <a:schemeClr val="tx1"/>
              </a:solidFill>
              <a:latin typeface="Calibri Light" pitchFamily="34" charset="0"/>
            </a:defRPr>
          </a:lvl2pPr>
          <a:lvl3pPr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>
              <a:solidFill>
                <a:schemeClr val="tx1"/>
              </a:solidFill>
              <a:latin typeface="Calibri Light" pitchFamily="34" charset="0"/>
            </a:defRPr>
          </a:lvl3pPr>
          <a:lvl4pPr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>
              <a:solidFill>
                <a:schemeClr val="tx1"/>
              </a:solidFill>
              <a:latin typeface="Calibri Light" pitchFamily="34" charset="0"/>
            </a:defRPr>
          </a:lvl4pPr>
          <a:lvl5pPr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>
              <a:solidFill>
                <a:schemeClr val="tx1"/>
              </a:solidFill>
              <a:latin typeface="Calibri Light" pitchFamily="34" charset="0"/>
            </a:defRPr>
          </a:lvl5pPr>
          <a:lvl6pPr marL="457200"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>
              <a:solidFill>
                <a:schemeClr val="tx1"/>
              </a:solidFill>
              <a:latin typeface="Calibri Light" pitchFamily="34" charset="0"/>
            </a:defRPr>
          </a:lvl6pPr>
          <a:lvl7pPr marL="914400"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>
              <a:solidFill>
                <a:schemeClr val="tx1"/>
              </a:solidFill>
              <a:latin typeface="Calibri Light" pitchFamily="34" charset="0"/>
            </a:defRPr>
          </a:lvl7pPr>
          <a:lvl8pPr marL="1371600"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>
              <a:solidFill>
                <a:schemeClr val="tx1"/>
              </a:solidFill>
              <a:latin typeface="Calibri Light" pitchFamily="34" charset="0"/>
            </a:defRPr>
          </a:lvl8pPr>
          <a:lvl9pPr marL="1828800" algn="l" rtl="0" fontAlgn="base">
            <a:lnSpc>
              <a:spcPct val="90000"/>
            </a:lnSpc>
            <a:spcBef>
              <a:spcPct val="0"/>
            </a:spcBef>
            <a:spcAft>
              <a:spcPct val="0"/>
            </a:spcAft>
            <a:defRPr sz="4400">
              <a:solidFill>
                <a:schemeClr val="tx1"/>
              </a:solidFill>
              <a:latin typeface="Calibri Light" pitchFamily="34" charset="0"/>
            </a:defRPr>
          </a:lvl9pPr>
        </a:lstStyle>
        <a:p xmlns:a="http://schemas.openxmlformats.org/drawingml/2006/main">
          <a:pPr algn="ctr"/>
          <a:endParaRPr lang="it-IT" sz="20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D58132D-2C6A-49CF-9FB5-9872A99B1DF4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57A138E-F59B-4DBD-AD2E-8B551D5AD4A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13F52-6EFF-4EE1-B8B2-7AC196480C15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B38F8-20AB-4694-8942-3D6125A994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4F26-C636-4918-8318-537AD01FDDA5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405B1-5C07-4949-B867-FEAF8B04F8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33E26-53BF-4549-8517-E11226EBADBF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9047B-47EA-4822-9722-EEFCAD98EB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58D92-6492-456D-8DA1-F31BB5D4A148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6D5DE-8785-4C50-98A1-8E87F8F6FA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CBA07-BFE3-41C8-85A2-587866F2D4AC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343BF-D085-40C1-8FC4-214FCFC3AC8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D79D4-FE94-41F2-8555-C0F387EDFA24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4138C-826D-49FA-A2FA-6EFA957BF3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82BA2-C753-4CFE-87ED-3DE3B13325C5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8E165-0E6B-4D82-A2AF-012A00D20F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7ADDF-4411-4D74-AE9B-F71CF9609DBA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0D254-73DA-440E-A6FC-9F3009DFEF8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8B8F7-BF5E-4E04-A038-D4FE5A2889A5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46305-EBD0-4BF6-A959-2EA4F5294B5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C6795-5DB9-43B2-A5FE-C0EC15420BB9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8F2D8-3593-4AF7-AC2C-6C44EA30F1B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CBF49-5534-4695-8F94-31F3631DAF02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D3327-3E3D-4332-B35C-4027A760E6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9399A4-51FD-46C2-88AF-A9233AA8A8B9}" type="datetimeFigureOut">
              <a:rPr lang="it-IT"/>
              <a:pPr>
                <a:defRPr/>
              </a:pPr>
              <a:t>09/08/2019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C9D79A-4370-4E99-B836-1F8F1BAFCFD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itornovolontario.it/" TargetMode="External"/><Relationship Id="rId2" Type="http://schemas.openxmlformats.org/officeDocument/2006/relationships/hyperlink" Target="mailto:info@ritornovolontario.i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00" y="14840"/>
            <a:ext cx="12189176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2B0397-5368-4D39-B86A-E4C716BF3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7"/>
          </a:xfrm>
        </p:spPr>
        <p:txBody>
          <a:bodyPr/>
          <a:lstStyle/>
          <a:p>
            <a:pPr marL="0" indent="0">
              <a:buNone/>
            </a:pPr>
            <a:r>
              <a:rPr lang="it-IT" sz="2200" dirty="0"/>
              <a:t>In base alla nostra precedente esperienza, prevediamo un tempo minimo di: </a:t>
            </a:r>
            <a:r>
              <a:rPr lang="it-IT" sz="2200" b="1" i="1" u="sng" dirty="0"/>
              <a:t>2 mesi circa</a:t>
            </a:r>
          </a:p>
          <a:p>
            <a:pPr marL="0" indent="0" algn="ctr">
              <a:buNone/>
            </a:pPr>
            <a:r>
              <a:rPr lang="it-IT" sz="2000" b="1" i="1" dirty="0"/>
              <a:t>QUALI SONO I FATTORI: </a:t>
            </a:r>
          </a:p>
          <a:p>
            <a:pPr>
              <a:buFontTx/>
              <a:buChar char="-"/>
            </a:pPr>
            <a:r>
              <a:rPr lang="it-IT" sz="2000" b="1" dirty="0"/>
              <a:t>Tempi di rilascio provvedimento ammissione alla partenza</a:t>
            </a:r>
            <a:r>
              <a:rPr lang="it-IT" sz="2000" dirty="0"/>
              <a:t>, per cui sono competenti Prefetture (</a:t>
            </a:r>
            <a:r>
              <a:rPr lang="it-IT" sz="2000" dirty="0" err="1"/>
              <a:t>Pref</a:t>
            </a:r>
            <a:r>
              <a:rPr lang="it-IT" sz="2000" dirty="0"/>
              <a:t>.) e Questure locali (QS.);</a:t>
            </a:r>
          </a:p>
          <a:p>
            <a:pPr>
              <a:buFontTx/>
              <a:buChar char="-"/>
            </a:pPr>
            <a:r>
              <a:rPr lang="it-IT" sz="2000" b="1" dirty="0"/>
              <a:t>Eventuali accertamenti </a:t>
            </a:r>
            <a:r>
              <a:rPr lang="it-IT" sz="2000" dirty="0"/>
              <a:t>da parte di QS. Locali;</a:t>
            </a:r>
          </a:p>
          <a:p>
            <a:pPr>
              <a:buFontTx/>
              <a:buChar char="-"/>
            </a:pPr>
            <a:r>
              <a:rPr lang="it-IT" sz="2000" b="1" dirty="0"/>
              <a:t>Tempi per l’ottenimento del documento di viaggio</a:t>
            </a:r>
            <a:r>
              <a:rPr lang="it-IT" sz="2000" b="1" u="sng" dirty="0"/>
              <a:t>, solo dopo provvedimento ammissione alla partenza </a:t>
            </a:r>
            <a:r>
              <a:rPr lang="it-IT" sz="2000" dirty="0"/>
              <a:t>dall’Ambasciata competente (qualora necessario);</a:t>
            </a:r>
          </a:p>
          <a:p>
            <a:pPr>
              <a:buFontTx/>
              <a:buChar char="-"/>
            </a:pPr>
            <a:r>
              <a:rPr lang="it-IT" sz="2000" b="1" dirty="0"/>
              <a:t>Presenza Partner Locale nel Paese di Origine, in fase di arrivo</a:t>
            </a:r>
            <a:r>
              <a:rPr lang="it-IT" sz="2000" dirty="0"/>
              <a:t> a destinazione.</a:t>
            </a:r>
          </a:p>
          <a:p>
            <a:pPr>
              <a:buFontTx/>
              <a:buChar char="-"/>
            </a:pPr>
            <a:endParaRPr lang="it-IT" sz="500" dirty="0"/>
          </a:p>
          <a:p>
            <a:pPr marL="0" indent="0">
              <a:buNone/>
            </a:pPr>
            <a:r>
              <a:rPr lang="it-IT" sz="2000" b="1" dirty="0">
                <a:solidFill>
                  <a:srgbClr val="0070C0"/>
                </a:solidFill>
              </a:rPr>
              <a:t>N.B.: in caso di possesso di passaporto valido il tempo potrebbe ridursi.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8AF37996-A47E-4D5A-B4AE-F2B5784E5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0398"/>
            <a:ext cx="10515600" cy="405227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QUALI SONO LE TEMPISTICHE PER LA PARTENZA ?</a:t>
            </a:r>
          </a:p>
        </p:txBody>
      </p:sp>
    </p:spTree>
    <p:extLst>
      <p:ext uri="{BB962C8B-B14F-4D97-AF65-F5344CB8AC3E}">
        <p14:creationId xmlns:p14="http://schemas.microsoft.com/office/powerpoint/2010/main" val="3430698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A1D20-1C23-45E9-B08C-E80F26DE5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0282"/>
            <a:ext cx="10515600" cy="637743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ALCUNI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344C1B-F7AB-4B93-BDE2-217664E3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it-IT" sz="1000" dirty="0"/>
          </a:p>
          <a:p>
            <a:r>
              <a:rPr lang="it-IT" sz="2200" b="1" dirty="0"/>
              <a:t>300	</a:t>
            </a:r>
            <a:r>
              <a:rPr lang="it-IT" sz="2200" dirty="0"/>
              <a:t> </a:t>
            </a:r>
            <a:r>
              <a:rPr lang="it-IT" sz="2200" i="1" dirty="0"/>
              <a:t>N. Destinatari </a:t>
            </a:r>
            <a:r>
              <a:rPr lang="it-IT" sz="2200" i="1" dirty="0" err="1"/>
              <a:t>RVAeR</a:t>
            </a:r>
            <a:r>
              <a:rPr lang="it-IT" sz="2200" i="1" dirty="0"/>
              <a:t> entro maggio 2021</a:t>
            </a:r>
          </a:p>
          <a:p>
            <a:r>
              <a:rPr lang="it-IT" sz="2200" b="1" dirty="0"/>
              <a:t>83	 </a:t>
            </a:r>
            <a:r>
              <a:rPr lang="it-IT" sz="2200" dirty="0"/>
              <a:t>N. Domande formalizzate</a:t>
            </a:r>
          </a:p>
          <a:p>
            <a:r>
              <a:rPr lang="it-IT" sz="2200" b="1" dirty="0"/>
              <a:t>79</a:t>
            </a:r>
            <a:r>
              <a:rPr lang="it-IT" sz="2200" dirty="0"/>
              <a:t> 	 N. Domande in fase di valutazione e inviate, di cui:</a:t>
            </a:r>
          </a:p>
          <a:p>
            <a:pPr marL="0" indent="0">
              <a:buNone/>
            </a:pPr>
            <a:endParaRPr lang="it-IT" sz="2200" dirty="0"/>
          </a:p>
          <a:p>
            <a:pPr marL="0" indent="0" algn="ctr">
              <a:buNone/>
            </a:pPr>
            <a:r>
              <a:rPr lang="it-IT" sz="2200" b="1" i="1" dirty="0"/>
              <a:t>4 partiti</a:t>
            </a:r>
            <a:endParaRPr lang="it-IT" sz="2200" b="1" dirty="0"/>
          </a:p>
          <a:p>
            <a:pPr marL="0" indent="0" algn="ctr">
              <a:buNone/>
            </a:pPr>
            <a:r>
              <a:rPr lang="it-IT" sz="2200" b="1" i="1" dirty="0"/>
              <a:t>32 ammessi alla partenza  </a:t>
            </a:r>
          </a:p>
          <a:p>
            <a:pPr marL="0" indent="0" algn="ctr">
              <a:buNone/>
            </a:pPr>
            <a:endParaRPr lang="it-IT" sz="2200" b="1" i="1" dirty="0"/>
          </a:p>
          <a:p>
            <a:pPr marL="0" indent="0">
              <a:buNone/>
            </a:pPr>
            <a:endParaRPr lang="it-IT" sz="2200" b="1" i="1" dirty="0"/>
          </a:p>
          <a:p>
            <a:pPr marL="0" indent="0">
              <a:buNone/>
            </a:pPr>
            <a:endParaRPr lang="it-IT" sz="1500" b="1" i="1" dirty="0"/>
          </a:p>
        </p:txBody>
      </p:sp>
      <p:pic>
        <p:nvPicPr>
          <p:cNvPr id="5" name="Elemento grafico 4" descr="Aeroplano">
            <a:extLst>
              <a:ext uri="{FF2B5EF4-FFF2-40B4-BE49-F238E27FC236}">
                <a16:creationId xmlns:a16="http://schemas.microsoft.com/office/drawing/2014/main" id="{1F5AA586-297A-425E-95B0-44311989D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4560000">
            <a:off x="3152190" y="36202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11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66BA2B-AFE7-46CA-91A7-ABD8FABAF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7146"/>
            <a:ext cx="10515600" cy="418479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ALCUNI DATI</a:t>
            </a:r>
            <a:endParaRPr lang="it-IT" sz="2400" dirty="0"/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6" name="Segnaposto contenuto 5">
                <a:extLst>
                  <a:ext uri="{FF2B5EF4-FFF2-40B4-BE49-F238E27FC236}">
                    <a16:creationId xmlns:a16="http://schemas.microsoft.com/office/drawing/2014/main" id="{10105F0D-D19D-4DE0-88C1-5FD90892BE22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373998797"/>
                  </p:ext>
                </p:extLst>
              </p:nvPr>
            </p:nvGraphicFramePr>
            <p:xfrm>
              <a:off x="838201" y="1825625"/>
              <a:ext cx="9180442" cy="4003606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6" name="Segnaposto contenuto 5">
                <a:extLst>
                  <a:ext uri="{FF2B5EF4-FFF2-40B4-BE49-F238E27FC236}">
                    <a16:creationId xmlns:a16="http://schemas.microsoft.com/office/drawing/2014/main" id="{10105F0D-D19D-4DE0-88C1-5FD90892BE2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8201" y="1825625"/>
                <a:ext cx="9180442" cy="4003606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itolo 1">
            <a:extLst>
              <a:ext uri="{FF2B5EF4-FFF2-40B4-BE49-F238E27FC236}">
                <a16:creationId xmlns:a16="http://schemas.microsoft.com/office/drawing/2014/main" id="{56F0BA9B-907F-4C92-A7F6-F9DD208A89BA}"/>
              </a:ext>
            </a:extLst>
          </p:cNvPr>
          <p:cNvSpPr txBox="1">
            <a:spLocks/>
          </p:cNvSpPr>
          <p:nvPr/>
        </p:nvSpPr>
        <p:spPr bwMode="auto">
          <a:xfrm>
            <a:off x="838200" y="1728754"/>
            <a:ext cx="10515600" cy="44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it-IT" sz="2000" b="1" dirty="0"/>
              <a:t>DOMANDE RVA FORMALIZZATE PER MESE</a:t>
            </a: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040E1E2C-8359-49FD-88F7-E25BF29BDDF5}"/>
              </a:ext>
            </a:extLst>
          </p:cNvPr>
          <p:cNvSpPr txBox="1">
            <a:spLocks/>
          </p:cNvSpPr>
          <p:nvPr/>
        </p:nvSpPr>
        <p:spPr bwMode="auto">
          <a:xfrm>
            <a:off x="10018642" y="2494965"/>
            <a:ext cx="1842053" cy="239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r"/>
            <a:r>
              <a:rPr lang="it-IT" sz="2000" b="1" i="1" dirty="0"/>
              <a:t>N.B.: i dati sono aggiornati a fine Luglio 2019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5607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Segnaposto contenuto 17">
            <a:extLst>
              <a:ext uri="{FF2B5EF4-FFF2-40B4-BE49-F238E27FC236}">
                <a16:creationId xmlns:a16="http://schemas.microsoft.com/office/drawing/2014/main" id="{B3D58936-DE53-4665-BC55-2FA6C45EF1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822041"/>
              </p:ext>
            </p:extLst>
          </p:nvPr>
        </p:nvGraphicFramePr>
        <p:xfrm>
          <a:off x="838200" y="2288789"/>
          <a:ext cx="7510670" cy="4019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itolo 1">
            <a:extLst>
              <a:ext uri="{FF2B5EF4-FFF2-40B4-BE49-F238E27FC236}">
                <a16:creationId xmlns:a16="http://schemas.microsoft.com/office/drawing/2014/main" id="{D8703035-FAA0-4104-B74C-42904DF79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1235"/>
            <a:ext cx="10515600" cy="338966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ALCUNI DATI</a:t>
            </a:r>
          </a:p>
        </p:txBody>
      </p:sp>
      <p:sp>
        <p:nvSpPr>
          <p:cNvPr id="21" name="Titolo 1">
            <a:extLst>
              <a:ext uri="{FF2B5EF4-FFF2-40B4-BE49-F238E27FC236}">
                <a16:creationId xmlns:a16="http://schemas.microsoft.com/office/drawing/2014/main" id="{E90FD88A-A326-4D2B-B647-794DF66724F4}"/>
              </a:ext>
            </a:extLst>
          </p:cNvPr>
          <p:cNvSpPr txBox="1">
            <a:spLocks/>
          </p:cNvSpPr>
          <p:nvPr/>
        </p:nvSpPr>
        <p:spPr bwMode="auto">
          <a:xfrm>
            <a:off x="838200" y="1860012"/>
            <a:ext cx="10515600" cy="33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it-IT" sz="2000" b="1" dirty="0">
                <a:latin typeface="+mn-lt"/>
              </a:rPr>
              <a:t>DOMANDE RVA E STATUS GIURIDICO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A87E102D-7824-4FF6-BE19-D27E197010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131559"/>
              </p:ext>
            </p:extLst>
          </p:nvPr>
        </p:nvGraphicFramePr>
        <p:xfrm>
          <a:off x="7832035" y="2288790"/>
          <a:ext cx="3896139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6139">
                  <a:extLst>
                    <a:ext uri="{9D8B030D-6E8A-4147-A177-3AD203B41FA5}">
                      <a16:colId xmlns:a16="http://schemas.microsoft.com/office/drawing/2014/main" val="694013356"/>
                    </a:ext>
                  </a:extLst>
                </a:gridCol>
              </a:tblGrid>
              <a:tr h="2996030">
                <a:tc>
                  <a:txBody>
                    <a:bodyPr/>
                    <a:lstStyle/>
                    <a:p>
                      <a:r>
                        <a:rPr lang="it-IT" sz="2000" i="1" u="none" dirty="0">
                          <a:solidFill>
                            <a:srgbClr val="0070C0"/>
                          </a:solidFill>
                        </a:rPr>
                        <a:t>N.B.: </a:t>
                      </a:r>
                      <a:r>
                        <a:rPr lang="it-IT" sz="2000" i="1" u="sng" dirty="0">
                          <a:solidFill>
                            <a:srgbClr val="0070C0"/>
                          </a:solidFill>
                        </a:rPr>
                        <a:t>CASI CON DECRETO DI ESPULSIONE</a:t>
                      </a:r>
                    </a:p>
                    <a:p>
                      <a:endParaRPr lang="it-IT" sz="2000" i="1" u="sng" dirty="0">
                        <a:solidFill>
                          <a:srgbClr val="0070C0"/>
                        </a:solidFill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it-IT" sz="2000" i="0" u="none" dirty="0">
                          <a:solidFill>
                            <a:srgbClr val="0070C0"/>
                          </a:solidFill>
                        </a:rPr>
                        <a:t>Possono essere prese in carico domande di CPT a cui è stato notificata ESPULSIONE AMMINISTRATIVA e che si trovino </a:t>
                      </a:r>
                      <a:r>
                        <a:rPr lang="it-IT" sz="2000" i="0" u="sng" dirty="0">
                          <a:solidFill>
                            <a:srgbClr val="0070C0"/>
                          </a:solidFill>
                        </a:rPr>
                        <a:t>nei termini concessi per la partenza volontaria (7-15-30 giorni) </a:t>
                      </a:r>
                    </a:p>
                    <a:p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892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414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53F531-11F6-4543-9340-D0AA28A44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811"/>
            <a:ext cx="10515600" cy="443779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DESTINATARI RVA – BTF1: progetto concluso</a:t>
            </a:r>
            <a:br>
              <a:rPr lang="it-IT" sz="2400" b="1" i="1" dirty="0">
                <a:solidFill>
                  <a:srgbClr val="FF0000"/>
                </a:solidFill>
              </a:rPr>
            </a:br>
            <a:r>
              <a:rPr lang="it-IT" sz="2200" b="1" i="1" dirty="0">
                <a:solidFill>
                  <a:srgbClr val="FF0000"/>
                </a:solidFill>
              </a:rPr>
              <a:t>POSIZIONE GIURIDICA</a:t>
            </a:r>
            <a:br>
              <a:rPr lang="it-IT" sz="2400" b="1" i="1" dirty="0">
                <a:solidFill>
                  <a:srgbClr val="FF0000"/>
                </a:solidFill>
              </a:rPr>
            </a:br>
            <a:r>
              <a:rPr lang="it-IT" sz="2400" b="1" i="1" dirty="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10" name="Segnaposto contenuto 9">
            <a:extLst>
              <a:ext uri="{FF2B5EF4-FFF2-40B4-BE49-F238E27FC236}">
                <a16:creationId xmlns:a16="http://schemas.microsoft.com/office/drawing/2014/main" id="{C0B1C306-C49D-41B9-ACC9-490F89CBA8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414424"/>
              </p:ext>
            </p:extLst>
          </p:nvPr>
        </p:nvGraphicFramePr>
        <p:xfrm>
          <a:off x="838200" y="2080590"/>
          <a:ext cx="10515600" cy="4094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8575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A1D20-1C23-45E9-B08C-E80F26DE5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7389"/>
            <a:ext cx="10515600" cy="497992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PAESI DI RIENTRO – BTF1: progetto concluso </a:t>
            </a:r>
            <a:br>
              <a:rPr lang="it-IT" sz="2400" b="1" i="1" dirty="0">
                <a:solidFill>
                  <a:srgbClr val="FF0000"/>
                </a:solidFill>
              </a:rPr>
            </a:br>
            <a:r>
              <a:rPr lang="it-IT" sz="2200" b="1" i="1" dirty="0">
                <a:solidFill>
                  <a:srgbClr val="FF0000"/>
                </a:solidFill>
              </a:rPr>
              <a:t>LE PRIME 10 NAZIONALITA’</a:t>
            </a:r>
          </a:p>
        </p:txBody>
      </p:sp>
      <p:graphicFrame>
        <p:nvGraphicFramePr>
          <p:cNvPr id="23" name="Segnaposto contenuto 22">
            <a:extLst>
              <a:ext uri="{FF2B5EF4-FFF2-40B4-BE49-F238E27FC236}">
                <a16:creationId xmlns:a16="http://schemas.microsoft.com/office/drawing/2014/main" id="{C86E0E54-03DA-4FEE-A745-2171203F9F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048296"/>
              </p:ext>
            </p:extLst>
          </p:nvPr>
        </p:nvGraphicFramePr>
        <p:xfrm>
          <a:off x="838200" y="197139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3615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EE8F9D-8B69-4C24-8017-07F49093C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378829"/>
            <a:ext cx="10515600" cy="717261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PIANI DI REINTEGRAZIONE – BTF1: progetto concluso</a:t>
            </a:r>
            <a:br>
              <a:rPr lang="it-IT" sz="2400" b="1" i="1" dirty="0">
                <a:solidFill>
                  <a:srgbClr val="FF0000"/>
                </a:solidFill>
              </a:rPr>
            </a:br>
            <a:r>
              <a:rPr lang="it-IT" sz="2200" b="1" i="1" dirty="0">
                <a:solidFill>
                  <a:srgbClr val="FF0000"/>
                </a:solidFill>
              </a:rPr>
              <a:t>PRINCIPALI ATTIVITA’</a:t>
            </a:r>
          </a:p>
        </p:txBody>
      </p:sp>
      <p:graphicFrame>
        <p:nvGraphicFramePr>
          <p:cNvPr id="10" name="Segnaposto contenuto 9">
            <a:extLst>
              <a:ext uri="{FF2B5EF4-FFF2-40B4-BE49-F238E27FC236}">
                <a16:creationId xmlns:a16="http://schemas.microsoft.com/office/drawing/2014/main" id="{09197D52-20DB-4AF4-A32F-C5ED0D9F4A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45160"/>
              </p:ext>
            </p:extLst>
          </p:nvPr>
        </p:nvGraphicFramePr>
        <p:xfrm>
          <a:off x="916056" y="1950316"/>
          <a:ext cx="10359887" cy="4214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6119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A1D20-1C23-45E9-B08C-E80F26DE5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8719"/>
            <a:ext cx="10515600" cy="817852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CONTATTI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344C1B-F7AB-4B93-BDE2-217664E3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sz="2400" b="1" dirty="0">
              <a:latin typeface="Cambria" charset="0"/>
              <a:ea typeface="Cambria" charset="0"/>
              <a:cs typeface="Cambria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t-IT" sz="2200" b="1" dirty="0">
                <a:latin typeface="Cambria" charset="0"/>
                <a:ea typeface="Cambria" charset="0"/>
                <a:cs typeface="Cambria" charset="0"/>
              </a:rPr>
              <a:t>         Email servizio operativo : </a:t>
            </a:r>
          </a:p>
          <a:p>
            <a:pPr marL="0" indent="0" algn="ctr">
              <a:buNone/>
            </a:pPr>
            <a:r>
              <a:rPr lang="it-IT" sz="2000" i="1" dirty="0">
                <a:latin typeface="Cambria" charset="0"/>
                <a:ea typeface="Cambria" charset="0"/>
                <a:cs typeface="Cambria" charset="0"/>
                <a:hlinkClick r:id="rId2"/>
              </a:rPr>
              <a:t>info@ritornovolontario.it</a:t>
            </a:r>
            <a:endParaRPr lang="it-IT" sz="1000" i="1" dirty="0">
              <a:latin typeface="Cambria" charset="0"/>
              <a:ea typeface="Cambria" charset="0"/>
              <a:cs typeface="Cambria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it-IT" sz="2200" b="1" i="1" dirty="0">
                <a:latin typeface="Cambria" charset="0"/>
                <a:ea typeface="Cambria" charset="0"/>
                <a:cs typeface="Cambria" charset="0"/>
              </a:rPr>
              <a:t>          </a:t>
            </a:r>
            <a:r>
              <a:rPr lang="it-IT" sz="2200" b="1" dirty="0">
                <a:latin typeface="Cambria" charset="0"/>
                <a:ea typeface="Cambria" charset="0"/>
                <a:cs typeface="Cambria" charset="0"/>
              </a:rPr>
              <a:t>Numero tel.: </a:t>
            </a:r>
          </a:p>
          <a:p>
            <a:pPr marL="0" indent="0" algn="ctr">
              <a:buNone/>
            </a:pPr>
            <a:r>
              <a:rPr lang="it-IT" sz="2200" b="1" dirty="0">
                <a:latin typeface="Cambria" charset="0"/>
                <a:ea typeface="Cambria" charset="0"/>
                <a:cs typeface="Cambria" charset="0"/>
              </a:rPr>
              <a:t>+</a:t>
            </a:r>
            <a:r>
              <a:rPr lang="it-IT" sz="2000" b="1" dirty="0">
                <a:latin typeface="Cambria" charset="0"/>
                <a:ea typeface="Cambria" charset="0"/>
                <a:cs typeface="Cambria" charset="0"/>
              </a:rPr>
              <a:t>39 06 64000134</a:t>
            </a:r>
            <a:r>
              <a:rPr lang="it-IT" sz="2000" dirty="0">
                <a:latin typeface="Cambria" charset="0"/>
                <a:ea typeface="Cambria" charset="0"/>
                <a:cs typeface="Cambria" charset="0"/>
              </a:rPr>
              <a:t> </a:t>
            </a:r>
            <a:r>
              <a:rPr lang="it-IT" sz="2000" b="1" dirty="0">
                <a:latin typeface="Cambria" charset="0"/>
                <a:ea typeface="Cambria" charset="0"/>
                <a:cs typeface="Cambria" charset="0"/>
              </a:rPr>
              <a:t>e +39 371.1124926</a:t>
            </a:r>
            <a:r>
              <a:rPr lang="it-IT" sz="2000" dirty="0">
                <a:latin typeface="Cambria" charset="0"/>
                <a:ea typeface="Cambria" charset="0"/>
                <a:cs typeface="Cambria" charset="0"/>
              </a:rPr>
              <a:t> (dalle 10.00 alle 16.00) </a:t>
            </a:r>
          </a:p>
          <a:p>
            <a:pPr marL="0" indent="0">
              <a:buNone/>
            </a:pPr>
            <a:endParaRPr lang="it-IT" sz="1000" dirty="0">
              <a:latin typeface="Cambria" charset="0"/>
              <a:ea typeface="Cambria" charset="0"/>
            </a:endParaRPr>
          </a:p>
          <a:p>
            <a:pPr marL="0" indent="0" algn="ctr">
              <a:buNone/>
            </a:pPr>
            <a:r>
              <a:rPr lang="it-IT" sz="2000" b="1" dirty="0">
                <a:latin typeface="Cambria" panose="02040503050406030204" pitchFamily="18" charset="0"/>
                <a:ea typeface="Cambria" panose="02040503050406030204" pitchFamily="18" charset="0"/>
              </a:rPr>
              <a:t>E’ ATTIVA UNA </a:t>
            </a:r>
            <a:r>
              <a:rPr lang="it-IT" sz="2000" b="1" i="1" u="sng" dirty="0">
                <a:latin typeface="Cambria" panose="02040503050406030204" pitchFamily="18" charset="0"/>
                <a:ea typeface="Cambria" panose="02040503050406030204" pitchFamily="18" charset="0"/>
              </a:rPr>
              <a:t>NEWS LETTER </a:t>
            </a:r>
            <a:r>
              <a:rPr lang="it-IT" sz="2000" b="1" dirty="0">
                <a:latin typeface="Cambria" panose="02040503050406030204" pitchFamily="18" charset="0"/>
                <a:ea typeface="Cambria" panose="02040503050406030204" pitchFamily="18" charset="0"/>
              </a:rPr>
              <a:t>INFORMATIVA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</a:rPr>
              <a:t> PUOI ISCRIVERTI TRAMITE IL SITO: </a:t>
            </a:r>
            <a:r>
              <a:rPr lang="it-IT" sz="2000" i="1" dirty="0">
                <a:latin typeface="Cambria" panose="02040503050406030204" pitchFamily="18" charset="0"/>
                <a:ea typeface="Cambria" panose="02040503050406030204" pitchFamily="18" charset="0"/>
                <a:hlinkClick r:id="rId3"/>
              </a:rPr>
              <a:t>www.ritornovolontario.it</a:t>
            </a:r>
            <a:r>
              <a:rPr lang="it-IT" sz="20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9832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464853-1ADB-4BB0-8786-CE41BBEDB9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endParaRPr lang="it-IT" sz="30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it-IT" sz="3000" b="1" i="1" dirty="0">
                <a:solidFill>
                  <a:srgbClr val="FF0000"/>
                </a:solidFill>
              </a:rPr>
              <a:t>GRAZIE PER LA VOSTRA ATTENZIONE!</a:t>
            </a:r>
          </a:p>
        </p:txBody>
      </p:sp>
    </p:spTree>
    <p:extLst>
      <p:ext uri="{BB962C8B-B14F-4D97-AF65-F5344CB8AC3E}">
        <p14:creationId xmlns:p14="http://schemas.microsoft.com/office/powerpoint/2010/main" val="290982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80833B-FF96-4C1F-9147-301E0018B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4852"/>
            <a:ext cx="10515600" cy="683523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BACK TO THE FUTURE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B08EE8-B987-428F-AD7E-22EB5C795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8375"/>
            <a:ext cx="10515600" cy="3061252"/>
          </a:xfrm>
        </p:spPr>
        <p:txBody>
          <a:bodyPr/>
          <a:lstStyle/>
          <a:p>
            <a:pPr marL="0" indent="0">
              <a:buNone/>
            </a:pPr>
            <a:r>
              <a:rPr lang="it-IT" sz="2000" b="1" dirty="0">
                <a:latin typeface="Cambria" pitchFamily="18" charset="0"/>
              </a:rPr>
              <a:t>CAPOFILA:</a:t>
            </a:r>
          </a:p>
          <a:p>
            <a:r>
              <a:rPr lang="it-IT" sz="2000" i="1" dirty="0">
                <a:latin typeface="Cambria" pitchFamily="18" charset="0"/>
              </a:rPr>
              <a:t>GUS - GRUPPO UMANA SOLIDARIETÀ G. PULETTI</a:t>
            </a:r>
          </a:p>
          <a:p>
            <a:pPr marL="0" indent="0">
              <a:buNone/>
            </a:pPr>
            <a:endParaRPr lang="it-IT" sz="1000" i="1" dirty="0">
              <a:latin typeface="Cambria" pitchFamily="18" charset="0"/>
            </a:endParaRPr>
          </a:p>
          <a:p>
            <a:pPr marL="0" indent="0">
              <a:buNone/>
            </a:pPr>
            <a:r>
              <a:rPr lang="it-IT" sz="2000" b="1" dirty="0">
                <a:latin typeface="Cambria" pitchFamily="18" charset="0"/>
              </a:rPr>
              <a:t>PARTNER DI PROGETTO:				Data di avvio</a:t>
            </a:r>
            <a:r>
              <a:rPr lang="it-IT" sz="2000" dirty="0">
                <a:latin typeface="Cambria" pitchFamily="18" charset="0"/>
              </a:rPr>
              <a:t>: 18/03/2019</a:t>
            </a:r>
          </a:p>
          <a:p>
            <a:r>
              <a:rPr lang="it-IT" sz="2000" i="1" dirty="0">
                <a:latin typeface="Cambria" pitchFamily="18" charset="0"/>
              </a:rPr>
              <a:t>RETE ONG – MAIS ONG – CISS ONG			</a:t>
            </a:r>
            <a:r>
              <a:rPr lang="it-IT" sz="2000" b="1" dirty="0">
                <a:latin typeface="Cambria" pitchFamily="18" charset="0"/>
              </a:rPr>
              <a:t>Data di chiusura</a:t>
            </a:r>
            <a:r>
              <a:rPr lang="it-IT" sz="2000" dirty="0">
                <a:latin typeface="Cambria" pitchFamily="18" charset="0"/>
              </a:rPr>
              <a:t>: 31/12/2021 	</a:t>
            </a:r>
            <a:endParaRPr lang="it-IT" sz="2000" i="1" dirty="0">
              <a:latin typeface="Cambria" pitchFamily="18" charset="0"/>
            </a:endParaRPr>
          </a:p>
          <a:p>
            <a:pPr marL="0" indent="0">
              <a:buNone/>
            </a:pPr>
            <a:endParaRPr lang="it-IT" sz="1000" i="1" dirty="0">
              <a:latin typeface="Cambria" pitchFamily="18" charset="0"/>
            </a:endParaRPr>
          </a:p>
          <a:p>
            <a:pPr marL="0" indent="0">
              <a:buNone/>
            </a:pPr>
            <a:r>
              <a:rPr lang="it-IT" sz="2000" b="1" dirty="0">
                <a:latin typeface="Cambria" pitchFamily="18" charset="0"/>
              </a:rPr>
              <a:t>BUDGET TOTALE: </a:t>
            </a:r>
            <a:r>
              <a:rPr lang="it-IT" sz="2000" dirty="0">
                <a:latin typeface="Cambria" pitchFamily="18" charset="0"/>
              </a:rPr>
              <a:t>				</a:t>
            </a:r>
            <a:r>
              <a:rPr lang="it-IT" sz="2200" b="1" dirty="0">
                <a:latin typeface="Cambria" pitchFamily="18" charset="0"/>
              </a:rPr>
              <a:t> 	DESTINATARI:</a:t>
            </a:r>
            <a:r>
              <a:rPr lang="it-IT" sz="2200" dirty="0">
                <a:latin typeface="Cambria" pitchFamily="18" charset="0"/>
              </a:rPr>
              <a:t> </a:t>
            </a:r>
            <a:r>
              <a:rPr lang="it-IT" sz="2200" i="1" u="sng" dirty="0">
                <a:latin typeface="Cambria" pitchFamily="18" charset="0"/>
              </a:rPr>
              <a:t>300 migranti</a:t>
            </a:r>
            <a:endParaRPr lang="it-IT" sz="2200" dirty="0">
              <a:latin typeface="Cambria" pitchFamily="18" charset="0"/>
            </a:endParaRPr>
          </a:p>
          <a:p>
            <a:r>
              <a:rPr lang="it-IT" sz="2000" i="1" dirty="0">
                <a:latin typeface="Cambria" pitchFamily="18" charset="0"/>
              </a:rPr>
              <a:t>1.350.000,00 euro</a:t>
            </a:r>
            <a:r>
              <a:rPr lang="it-IT" sz="2000" dirty="0">
                <a:latin typeface="Cambria" pitchFamily="18" charset="0"/>
              </a:rPr>
              <a:t>		</a:t>
            </a:r>
            <a:endParaRPr lang="it-IT" sz="2000" i="1" u="sng" dirty="0">
              <a:latin typeface="Cambria" pitchFamily="18" charset="0"/>
            </a:endParaRPr>
          </a:p>
          <a:p>
            <a:pPr marL="0" indent="0">
              <a:buNone/>
            </a:pPr>
            <a:endParaRPr lang="it-IT" sz="2000" dirty="0">
              <a:latin typeface="Cambria" pitchFamily="18" charset="0"/>
            </a:endParaRPr>
          </a:p>
          <a:p>
            <a:pPr marL="0" indent="0">
              <a:buNone/>
            </a:pPr>
            <a:endParaRPr lang="it-IT" sz="1000" dirty="0">
              <a:latin typeface="Cambria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6891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A1D20-1C23-45E9-B08C-E80F26DE5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1966"/>
            <a:ext cx="10515600" cy="609600"/>
          </a:xfrm>
        </p:spPr>
        <p:txBody>
          <a:bodyPr/>
          <a:lstStyle/>
          <a:p>
            <a:pPr algn="ctr"/>
            <a:br>
              <a:rPr lang="en-US" sz="2200" b="1" dirty="0">
                <a:solidFill>
                  <a:srgbClr val="FF0000"/>
                </a:solidFill>
                <a:latin typeface="Cambria" pitchFamily="18" charset="0"/>
              </a:rPr>
            </a:br>
            <a:br>
              <a:rPr lang="en-US" sz="22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2400" b="1" i="1" dirty="0">
                <a:solidFill>
                  <a:srgbClr val="FF0000"/>
                </a:solidFill>
              </a:rPr>
              <a:t>COSA OFFRE IL PROGETTO?</a:t>
            </a:r>
            <a:br>
              <a:rPr lang="it-IT" b="1" dirty="0">
                <a:solidFill>
                  <a:srgbClr val="FF0000"/>
                </a:solidFill>
                <a:latin typeface="Cambria" pitchFamily="18" charset="0"/>
              </a:rPr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344C1B-F7AB-4B93-BDE2-217664E3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u="sng" dirty="0">
                <a:latin typeface="Cambria" pitchFamily="18" charset="0"/>
              </a:rPr>
              <a:t>IN ITALIA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i="1" dirty="0">
                <a:latin typeface="Cambria" pitchFamily="18" charset="0"/>
              </a:rPr>
              <a:t>Orientamento richiedente RVA - </a:t>
            </a:r>
            <a:r>
              <a:rPr lang="it-IT" sz="2000" dirty="0">
                <a:latin typeface="Cambria" pitchFamily="18" charset="0"/>
              </a:rPr>
              <a:t>colloqui informativi circa le possibilità offerte dal Ritorno Volontario Assistito, per la definizione di una scelta consapevole, alternativa ad un progetto migratorio concluso o fallito.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i="1" dirty="0">
                <a:latin typeface="Cambria" pitchFamily="18" charset="0"/>
              </a:rPr>
              <a:t>Definizione domanda RVA e ideazione Piano Individuale Reintegrazione (PIR)- </a:t>
            </a:r>
            <a:r>
              <a:rPr lang="it-IT" sz="2000" dirty="0">
                <a:latin typeface="Cambria" pitchFamily="18" charset="0"/>
              </a:rPr>
              <a:t>attraverso colloqui individuali che ripercorrono: Motivazioni personali, storia migratoria, stato di salute, situazione familiare e del Paese di Origine.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i="1" dirty="0">
                <a:latin typeface="Cambria" pitchFamily="18" charset="0"/>
              </a:rPr>
              <a:t>Rapporti con Prefetture e Questure locali </a:t>
            </a:r>
            <a:r>
              <a:rPr lang="it-IT" sz="2000" b="1" dirty="0">
                <a:latin typeface="Cambria" pitchFamily="18" charset="0"/>
              </a:rPr>
              <a:t>- </a:t>
            </a:r>
            <a:r>
              <a:rPr lang="it-IT" sz="2000" dirty="0">
                <a:latin typeface="Cambria" pitchFamily="18" charset="0"/>
              </a:rPr>
              <a:t>competenti per provvedimento di ammissione al RVAR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i="1" dirty="0">
                <a:latin typeface="Cambria" pitchFamily="18" charset="0"/>
              </a:rPr>
              <a:t>Organizzazione del viaggio di rientro - </a:t>
            </a:r>
            <a:r>
              <a:rPr lang="it-IT" sz="2000" dirty="0">
                <a:latin typeface="Cambria" pitchFamily="18" charset="0"/>
              </a:rPr>
              <a:t>richiesta doc. di viaggio al consolato; spese di trasporto, vitto e alloggio </a:t>
            </a:r>
            <a:r>
              <a:rPr lang="it-IT" sz="2000" dirty="0" err="1">
                <a:latin typeface="Cambria" pitchFamily="18" charset="0"/>
              </a:rPr>
              <a:t>pre</a:t>
            </a:r>
            <a:r>
              <a:rPr lang="it-IT" sz="2000" dirty="0">
                <a:latin typeface="Cambria" pitchFamily="18" charset="0"/>
              </a:rPr>
              <a:t>-partenza (ove necessario); acquisto biglietto aereo, </a:t>
            </a:r>
            <a:r>
              <a:rPr lang="it-IT" sz="2000" u="sng" dirty="0">
                <a:latin typeface="Cambria" pitchFamily="18" charset="0"/>
              </a:rPr>
              <a:t>contributo cash alla partenza 400 €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1834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41F4D9-E7A8-466B-9AE8-A4F4CE242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34867"/>
            <a:ext cx="10515600" cy="590758"/>
          </a:xfrm>
        </p:spPr>
        <p:txBody>
          <a:bodyPr/>
          <a:lstStyle/>
          <a:p>
            <a:pPr algn="ctr"/>
            <a:br>
              <a:rPr lang="en-US" sz="2200" b="1" dirty="0">
                <a:solidFill>
                  <a:srgbClr val="FF0000"/>
                </a:solidFill>
                <a:latin typeface="Cambria" pitchFamily="18" charset="0"/>
              </a:rPr>
            </a:br>
            <a:r>
              <a:rPr lang="en-US" sz="2400" b="1" i="1" dirty="0">
                <a:solidFill>
                  <a:srgbClr val="FF0000"/>
                </a:solidFill>
              </a:rPr>
              <a:t>COSA OFFRE IL PROGETTO?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127A44F-2C43-4C31-B856-9459E0327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000" u="sng" dirty="0">
                <a:latin typeface="Cambria" pitchFamily="18" charset="0"/>
              </a:rPr>
              <a:t>NEL PAESE DI ORIGINE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it-IT" sz="2000" b="1" i="1" dirty="0">
                <a:latin typeface="Cambria" pitchFamily="18" charset="0"/>
              </a:rPr>
              <a:t>Assistenza per la realizzazione del PIR </a:t>
            </a:r>
            <a:r>
              <a:rPr lang="it-IT" sz="2000" dirty="0">
                <a:latin typeface="Cambria" pitchFamily="18" charset="0"/>
              </a:rPr>
              <a:t>- durante 6 mesi dall’arrivo in loco del destinatario grazie all’attivazione di un Partner Locale (PL):</a:t>
            </a:r>
            <a:r>
              <a:rPr lang="it-IT" sz="2000" u="sng" dirty="0">
                <a:latin typeface="Cambria" pitchFamily="18" charset="0"/>
              </a:rPr>
              <a:t> </a:t>
            </a:r>
          </a:p>
          <a:p>
            <a:pPr>
              <a:buFont typeface="Wingdings" pitchFamily="2" charset="2"/>
              <a:buChar char="ü"/>
            </a:pPr>
            <a:r>
              <a:rPr lang="it-IT" sz="2000" b="1" i="1" dirty="0">
                <a:latin typeface="Cambria" pitchFamily="18" charset="0"/>
              </a:rPr>
              <a:t>Erogazione sussidio di reintegrazione in beni e servizi </a:t>
            </a:r>
            <a:r>
              <a:rPr lang="it-IT" sz="2000" i="1" dirty="0">
                <a:latin typeface="Cambria" pitchFamily="18" charset="0"/>
              </a:rPr>
              <a:t>– tot. </a:t>
            </a:r>
            <a:r>
              <a:rPr lang="it-IT" sz="2000" dirty="0">
                <a:latin typeface="Cambria" pitchFamily="18" charset="0"/>
              </a:rPr>
              <a:t>2.000 </a:t>
            </a:r>
            <a:r>
              <a:rPr lang="it-IT" sz="2000" dirty="0"/>
              <a:t>€ </a:t>
            </a:r>
            <a:r>
              <a:rPr lang="it-IT" sz="2000" dirty="0">
                <a:latin typeface="Cambria" pitchFamily="18" charset="0"/>
              </a:rPr>
              <a:t>singolo/capofamiglia.</a:t>
            </a:r>
            <a:endParaRPr lang="it-IT" sz="1000" b="1" i="1" dirty="0">
              <a:latin typeface="Cambria" pitchFamily="18" charset="0"/>
            </a:endParaRPr>
          </a:p>
          <a:p>
            <a:pPr marL="0" indent="0">
              <a:buNone/>
            </a:pPr>
            <a:r>
              <a:rPr lang="it-IT" sz="2000" b="1" dirty="0">
                <a:latin typeface="Cambria" pitchFamily="18" charset="0"/>
              </a:rPr>
              <a:t>In caso di nucleo familiare, </a:t>
            </a:r>
            <a:r>
              <a:rPr lang="it-IT" sz="2000" dirty="0">
                <a:latin typeface="Cambria" pitchFamily="18" charset="0"/>
              </a:rPr>
              <a:t>il sussidio di reintegrazione è di:</a:t>
            </a:r>
          </a:p>
          <a:p>
            <a:pPr marL="0" indent="0">
              <a:buNone/>
            </a:pPr>
            <a:r>
              <a:rPr lang="it-IT" sz="2000" dirty="0">
                <a:latin typeface="Cambria" pitchFamily="18" charset="0"/>
              </a:rPr>
              <a:t>			2.000,00 € per capofamiglia</a:t>
            </a:r>
          </a:p>
          <a:p>
            <a:pPr marL="0" indent="0">
              <a:buNone/>
            </a:pPr>
            <a:r>
              <a:rPr lang="it-IT" sz="2000" dirty="0">
                <a:latin typeface="Cambria" pitchFamily="18" charset="0"/>
              </a:rPr>
              <a:t>			1.000,00 € per maggiore a carico</a:t>
            </a:r>
          </a:p>
          <a:p>
            <a:pPr marL="0" indent="0">
              <a:buNone/>
            </a:pPr>
            <a:r>
              <a:rPr lang="it-IT" sz="2000" dirty="0">
                <a:latin typeface="Cambria" pitchFamily="18" charset="0"/>
              </a:rPr>
              <a:t>			    600,00 € per minore a carico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000" b="1" i="1" dirty="0">
                <a:solidFill>
                  <a:srgbClr val="0070C0"/>
                </a:solidFill>
                <a:latin typeface="Cambria" pitchFamily="18" charset="0"/>
              </a:rPr>
              <a:t>N.B.: </a:t>
            </a:r>
          </a:p>
          <a:p>
            <a:pPr>
              <a:spcBef>
                <a:spcPts val="0"/>
              </a:spcBef>
            </a:pPr>
            <a:r>
              <a:rPr lang="it-IT" sz="2000" b="1" i="1" dirty="0">
                <a:solidFill>
                  <a:srgbClr val="0070C0"/>
                </a:solidFill>
                <a:latin typeface="Cambria" pitchFamily="18" charset="0"/>
              </a:rPr>
              <a:t>il budget </a:t>
            </a:r>
            <a:r>
              <a:rPr lang="it-IT" sz="2000" b="1" i="1" dirty="0" err="1">
                <a:solidFill>
                  <a:srgbClr val="0070C0"/>
                </a:solidFill>
                <a:latin typeface="Cambria" pitchFamily="18" charset="0"/>
              </a:rPr>
              <a:t>pre</a:t>
            </a:r>
            <a:r>
              <a:rPr lang="it-IT" sz="2000" b="1" i="1" dirty="0">
                <a:solidFill>
                  <a:srgbClr val="0070C0"/>
                </a:solidFill>
                <a:latin typeface="Cambria" pitchFamily="18" charset="0"/>
              </a:rPr>
              <a:t>-partenza è di 400 € per ogni componente;</a:t>
            </a:r>
          </a:p>
          <a:p>
            <a:pPr>
              <a:spcBef>
                <a:spcPts val="0"/>
              </a:spcBef>
            </a:pPr>
            <a:r>
              <a:rPr lang="it-IT" sz="2000" b="1" i="1" dirty="0">
                <a:solidFill>
                  <a:srgbClr val="0070C0"/>
                </a:solidFill>
                <a:latin typeface="Cambria" pitchFamily="18" charset="0"/>
              </a:rPr>
              <a:t>Il budget PIR minori a carico deve essere destinato alla cura del minore.</a:t>
            </a:r>
          </a:p>
          <a:p>
            <a:pPr marL="0" indent="0">
              <a:buNone/>
            </a:pPr>
            <a:endParaRPr lang="it-IT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63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A1D20-1C23-45E9-B08C-E80F26DE5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6428"/>
            <a:ext cx="10515600" cy="499197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QUALI SONO I DESTINATARI?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344C1B-F7AB-4B93-BDE2-217664E3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9197"/>
            <a:ext cx="10515600" cy="4525341"/>
          </a:xfrm>
        </p:spPr>
        <p:txBody>
          <a:bodyPr/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it-IT" sz="2000" b="1" i="1" dirty="0">
                <a:latin typeface="Cambria" pitchFamily="18" charset="0"/>
              </a:rPr>
              <a:t>CITTADINI DI PAESI TERZI </a:t>
            </a:r>
            <a:r>
              <a:rPr lang="it-IT" sz="2000" dirty="0">
                <a:latin typeface="Cambria" pitchFamily="18" charset="0"/>
              </a:rPr>
              <a:t>(art.11 Regolamento UE n.516/2014): </a:t>
            </a:r>
          </a:p>
          <a:p>
            <a:pPr>
              <a:buFontTx/>
              <a:buChar char="-"/>
            </a:pPr>
            <a:r>
              <a:rPr lang="it-IT" sz="1800" b="1" dirty="0">
                <a:latin typeface="Cambria" pitchFamily="18" charset="0"/>
              </a:rPr>
              <a:t>Titolari di permesso di soggiorno</a:t>
            </a:r>
            <a:r>
              <a:rPr lang="it-IT" sz="1800" dirty="0">
                <a:latin typeface="Cambria" pitchFamily="18" charset="0"/>
              </a:rPr>
              <a:t>, anche di lungo periodo; </a:t>
            </a:r>
            <a:r>
              <a:rPr lang="it-IT" sz="1800" b="1" dirty="0">
                <a:latin typeface="Cambria" pitchFamily="18" charset="0"/>
              </a:rPr>
              <a:t>protezione internazionale </a:t>
            </a:r>
            <a:r>
              <a:rPr lang="it-IT" sz="1800" dirty="0">
                <a:latin typeface="Cambria" pitchFamily="18" charset="0"/>
              </a:rPr>
              <a:t>(direttiva 2011/95/UE) o P. </a:t>
            </a:r>
            <a:r>
              <a:rPr lang="it-IT" sz="1800" b="1" dirty="0">
                <a:latin typeface="Cambria" pitchFamily="18" charset="0"/>
              </a:rPr>
              <a:t>temporanea</a:t>
            </a:r>
            <a:r>
              <a:rPr lang="it-IT" sz="1800" dirty="0">
                <a:latin typeface="Cambria" pitchFamily="18" charset="0"/>
              </a:rPr>
              <a:t> (direttiva 2001/55/CE)</a:t>
            </a:r>
            <a:endParaRPr lang="it-IT" sz="1800" b="1" dirty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it-IT" sz="1800" b="1" dirty="0">
                <a:latin typeface="Cambria" pitchFamily="18" charset="0"/>
              </a:rPr>
              <a:t>Cittadini di paesi terzi che non soddisfano, o non soddisfano più, le condizioni di ingresso e/o soggiorno </a:t>
            </a:r>
            <a:r>
              <a:rPr lang="it-IT" sz="1800" dirty="0">
                <a:latin typeface="Cambria" pitchFamily="18" charset="0"/>
              </a:rPr>
              <a:t>(irregolari), compresi quelli il cui allontanamento è stato differito (v. categorie vulnerabili in base alla direttiva “rimpatri”).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1600" b="1" i="1" u="sng" dirty="0">
                <a:latin typeface="Cambria" panose="02040503050406030204" pitchFamily="18" charset="0"/>
                <a:ea typeface="Cambria" panose="02040503050406030204" pitchFamily="18" charset="0"/>
              </a:rPr>
              <a:t>LINEE GUIDA, DECRETO 27 ottobre 2011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400" b="1" i="1" dirty="0">
                <a:latin typeface="Cambria" panose="02040503050406030204" pitchFamily="18" charset="0"/>
                <a:ea typeface="Cambria" panose="02040503050406030204" pitchFamily="18" charset="0"/>
              </a:rPr>
              <a:t>Art. 4 - </a:t>
            </a:r>
            <a:r>
              <a:rPr lang="it-IT" sz="1400" b="1" i="1" dirty="0" err="1">
                <a:latin typeface="Cambria" panose="02040503050406030204" pitchFamily="18" charset="0"/>
                <a:ea typeface="Cambria" panose="02040503050406030204" pitchFamily="18" charset="0"/>
              </a:rPr>
              <a:t>Priorita</a:t>
            </a:r>
            <a:r>
              <a:rPr lang="it-IT" sz="1400" b="1" i="1" dirty="0">
                <a:latin typeface="Cambria" panose="02040503050406030204" pitchFamily="18" charset="0"/>
                <a:ea typeface="Cambria" panose="02040503050406030204" pitchFamily="18" charset="0"/>
              </a:rPr>
              <a:t> ' di ammissione ai programmi di rimpatrio volontario e assistito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1. I programmi di rimpatrio volontario e assistito sono rivolti ai cittadini stranieri secondo le </a:t>
            </a:r>
            <a:r>
              <a:rPr lang="it-IT" sz="1300" dirty="0" err="1">
                <a:latin typeface="Cambria" panose="02040503050406030204" pitchFamily="18" charset="0"/>
                <a:ea typeface="Cambria" panose="02040503050406030204" pitchFamily="18" charset="0"/>
              </a:rPr>
              <a:t>priorita'</a:t>
            </a: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 di seguito indicate: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soggetti vulnerabili, di cui all'art. 19, comma 2-bis, del Testo unico;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vittime di tratta, soggetti affetti da gravi patologie, richiedenti la protezione internazionale e titolari di protezione internazionale o umanitaria;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cittadini stranieri che non soddisfano </a:t>
            </a:r>
            <a:r>
              <a:rPr lang="it-IT" sz="1300" dirty="0" err="1">
                <a:latin typeface="Cambria" panose="02040503050406030204" pitchFamily="18" charset="0"/>
                <a:ea typeface="Cambria" panose="02040503050406030204" pitchFamily="18" charset="0"/>
              </a:rPr>
              <a:t>piu'</a:t>
            </a: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 le condizioni per il rinnovo del permesso di soggiorno;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cittadini stranieri, </a:t>
            </a:r>
            <a:r>
              <a:rPr lang="it-IT" sz="1300" dirty="0" err="1">
                <a:latin typeface="Cambria" panose="02040503050406030204" pitchFamily="18" charset="0"/>
                <a:ea typeface="Cambria" panose="02040503050406030204" pitchFamily="18" charset="0"/>
              </a:rPr>
              <a:t>gia'</a:t>
            </a: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 destinatari di un provvedimento di espulsione o di respingimento ai sensi dell'art. 10, comma 2, del Testo unico, trattenuti nei centri di identificazione ed espulsione ai sensi dell'art. 14, comma 1, del medesimo Testo unico;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cittadini stranieri, </a:t>
            </a:r>
            <a:r>
              <a:rPr lang="it-IT" sz="1300" dirty="0" err="1">
                <a:latin typeface="Cambria" panose="02040503050406030204" pitchFamily="18" charset="0"/>
                <a:ea typeface="Cambria" panose="02040503050406030204" pitchFamily="18" charset="0"/>
              </a:rPr>
              <a:t>gia'</a:t>
            </a:r>
            <a:r>
              <a:rPr lang="it-IT" sz="1300" dirty="0">
                <a:latin typeface="Cambria" panose="02040503050406030204" pitchFamily="18" charset="0"/>
                <a:ea typeface="Cambria" panose="02040503050406030204" pitchFamily="18" charset="0"/>
              </a:rPr>
              <a:t> destinatari di un provvedimento di espulsione a cui sia stato concesso un periodo per la partenza volontaria, ai sensi dell'art. 13, comma 5, del Testo unico.</a:t>
            </a:r>
            <a:endParaRPr lang="it-IT" sz="1300" b="1" i="1" u="sng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512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A1D20-1C23-45E9-B08C-E80F26DE5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6428"/>
            <a:ext cx="10515600" cy="499197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QUALI SONO I DESTINATARI?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344C1B-F7AB-4B93-BDE2-217664E35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it-IT" sz="2000" b="1" dirty="0">
                <a:latin typeface="Cambria" pitchFamily="18" charset="0"/>
              </a:rPr>
              <a:t>FOCUS: CASI VULNERABILI E CASI MEDICI</a:t>
            </a:r>
          </a:p>
          <a:p>
            <a:pPr marL="0" indent="0" algn="ctr">
              <a:buNone/>
            </a:pPr>
            <a:endParaRPr lang="it-IT" sz="2000" b="1" dirty="0">
              <a:latin typeface="Cambria" pitchFamily="18" charset="0"/>
            </a:endParaRPr>
          </a:p>
          <a:p>
            <a:pPr marL="0" indent="0" algn="ctr">
              <a:buNone/>
            </a:pPr>
            <a:r>
              <a:rPr lang="it-IT" sz="2000" b="1" dirty="0">
                <a:latin typeface="Cambria" pitchFamily="18" charset="0"/>
              </a:rPr>
              <a:t>Il progetto dovrà valutare il caso specifico. </a:t>
            </a:r>
          </a:p>
          <a:p>
            <a:pPr marL="0" indent="0" algn="ctr">
              <a:buNone/>
            </a:pPr>
            <a:r>
              <a:rPr lang="it-IT" sz="2000" b="1" i="1" u="sng" dirty="0">
                <a:latin typeface="Cambria" pitchFamily="18" charset="0"/>
              </a:rPr>
              <a:t>E’ possibile il rientro qualora: </a:t>
            </a:r>
          </a:p>
          <a:p>
            <a:pPr marL="0" indent="0" algn="ctr">
              <a:buNone/>
            </a:pPr>
            <a:endParaRPr lang="it-IT" sz="1500" b="1" i="1" u="sng" dirty="0">
              <a:latin typeface="Cambria" pitchFamily="18" charset="0"/>
            </a:endParaRPr>
          </a:p>
          <a:p>
            <a:pPr>
              <a:buFontTx/>
              <a:buChar char="-"/>
            </a:pPr>
            <a:r>
              <a:rPr lang="it-IT" sz="2000" dirty="0">
                <a:latin typeface="Cambria" pitchFamily="18" charset="0"/>
              </a:rPr>
              <a:t>La persona possa affrontare un viaggio di rientro in autonomia; </a:t>
            </a:r>
          </a:p>
          <a:p>
            <a:pPr>
              <a:buFontTx/>
              <a:buChar char="-"/>
            </a:pPr>
            <a:r>
              <a:rPr lang="it-IT" sz="2000" dirty="0">
                <a:latin typeface="Cambria" pitchFamily="18" charset="0"/>
              </a:rPr>
              <a:t>La persona possa compiere una scelta consapevole; </a:t>
            </a:r>
          </a:p>
          <a:p>
            <a:pPr>
              <a:buFontTx/>
              <a:buChar char="-"/>
            </a:pPr>
            <a:r>
              <a:rPr lang="it-IT" sz="2000" dirty="0">
                <a:latin typeface="Cambria" pitchFamily="18" charset="0"/>
              </a:rPr>
              <a:t>La persona possa realizzare il proprio PIR con il supporto di una rete familiare. </a:t>
            </a:r>
          </a:p>
          <a:p>
            <a:pPr>
              <a:buFontTx/>
              <a:buChar char="-"/>
            </a:pPr>
            <a:endParaRPr lang="it-IT" sz="500" b="1" i="1" u="sng" dirty="0">
              <a:solidFill>
                <a:srgbClr val="0070C0"/>
              </a:solidFill>
              <a:latin typeface="Cambria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69900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EBCC5E-9971-46C3-B830-1F5911BB5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8470"/>
            <a:ext cx="10515600" cy="352218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COSA SERVE PER PRESENTARE DOMANDA RVA?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D07CE3-9814-44CF-AE5F-5C67D3C3C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9679"/>
            <a:ext cx="10515600" cy="435133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it-IT" sz="1800" b="1" i="1" u="sng" dirty="0"/>
              <a:t>La volontà di rientrate e la consapevolezza del proprio percorso</a:t>
            </a:r>
            <a:r>
              <a:rPr lang="it-IT" sz="1800" b="1" i="1" dirty="0"/>
              <a:t> e del voler realizzare un progetto individuale (PIR) nel paese di origine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1800" b="1" i="1" u="sng" dirty="0"/>
              <a:t>Essere in possesso di un documento di riconoscimento rilasciato in Italia e/o dal proprio Paese di origine</a:t>
            </a:r>
            <a:r>
              <a:rPr lang="it-IT" sz="1800" b="1" i="1" dirty="0"/>
              <a:t> </a:t>
            </a:r>
            <a:r>
              <a:rPr lang="it-IT" sz="1800" i="1" dirty="0"/>
              <a:t>(anche scaduto), </a:t>
            </a:r>
            <a:r>
              <a:rPr lang="it-IT" sz="1800" b="1" i="1" dirty="0"/>
              <a:t>necessario per l’invio della domanda alle autorità competenti la valutazione. </a:t>
            </a:r>
          </a:p>
          <a:p>
            <a:pPr marL="0" indent="0" algn="just">
              <a:buNone/>
            </a:pPr>
            <a:endParaRPr lang="it-IT" sz="1800" b="1" i="1" dirty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it-IT" sz="1400" b="1" i="1" u="sng" dirty="0">
                <a:latin typeface="Cambria" panose="02040503050406030204" pitchFamily="18" charset="0"/>
                <a:ea typeface="Cambria" panose="02040503050406030204" pitchFamily="18" charset="0"/>
              </a:rPr>
              <a:t>LINEE GUIDA, DECRETO 27 ottobre 2011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b="1" i="1" dirty="0"/>
              <a:t>Art. 3 - Accesso ai programmi di rimpatrio volontario e assistito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dirty="0"/>
              <a:t>( …)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dirty="0"/>
              <a:t>2. Il cittadino straniero presenta alla Prefettura della provincia nella quale si trova istanza di accesso al programma di rimpatrio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dirty="0"/>
              <a:t>volontario e assistito, corredata della documentazione e delle informazioni di cui </a:t>
            </a:r>
            <a:r>
              <a:rPr lang="it-IT" sz="1500" dirty="0" err="1"/>
              <a:t>e'</a:t>
            </a:r>
            <a:r>
              <a:rPr lang="it-IT" sz="1500" dirty="0"/>
              <a:t> in possesso. La presentazione dell'istanza non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dirty="0"/>
              <a:t>sospende l'esecuzione del provvedimento di respingimento o di espulsione </a:t>
            </a:r>
            <a:r>
              <a:rPr lang="it-IT" sz="1500" dirty="0" err="1"/>
              <a:t>gia'</a:t>
            </a:r>
            <a:r>
              <a:rPr lang="it-IT" sz="1500" dirty="0"/>
              <a:t> adottato.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dirty="0"/>
              <a:t>3. La Prefettura informa della presentazione dell'istanza la questura competente che verifica che non ricorrano i casi di esclusione dal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dirty="0"/>
              <a:t>programma di rimpatrio di cui all'art. 14-ter, comma 5, del Testo unico e che </a:t>
            </a:r>
            <a:r>
              <a:rPr lang="it-IT" sz="1500" b="1" i="1" dirty="0"/>
              <a:t>lo straniero sia in possesso di un valido documento di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b="1" i="1" dirty="0"/>
              <a:t>riconoscimento o, in mancanza, che ne sia stata accertata </a:t>
            </a:r>
            <a:r>
              <a:rPr lang="it-IT" sz="1500" b="1" i="1" dirty="0" err="1"/>
              <a:t>l'identita'</a:t>
            </a:r>
            <a:r>
              <a:rPr lang="it-IT" sz="1500" b="1" i="1" dirty="0"/>
              <a:t>.</a:t>
            </a:r>
            <a:r>
              <a:rPr lang="it-IT" sz="1500" dirty="0"/>
              <a:t> In caso di esito favorevole degli accertamenti di cui al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dirty="0"/>
              <a:t>precedente periodo, la Prefettura ammette l'interessato al programma di rimpatrio, fino a concorrenza della </a:t>
            </a:r>
            <a:r>
              <a:rPr lang="it-IT" sz="1500" dirty="0" err="1"/>
              <a:t>disponibilita'</a:t>
            </a:r>
            <a:r>
              <a:rPr lang="it-IT" sz="1500" dirty="0"/>
              <a:t> dei posti in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it-IT" sz="1500" dirty="0"/>
              <a:t>relazione al finanziamento del programma.</a:t>
            </a:r>
          </a:p>
        </p:txBody>
      </p:sp>
    </p:spTree>
    <p:extLst>
      <p:ext uri="{BB962C8B-B14F-4D97-AF65-F5344CB8AC3E}">
        <p14:creationId xmlns:p14="http://schemas.microsoft.com/office/powerpoint/2010/main" val="3404385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A1D20-1C23-45E9-B08C-E80F26DE5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3410"/>
            <a:ext cx="10515600" cy="439129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COME SEGNALARCI LA DOMANDA RVA?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344C1B-F7AB-4B93-BDE2-217664E3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2539"/>
            <a:ext cx="10515600" cy="4414424"/>
          </a:xfrm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it-IT" sz="2000" b="1" i="1" dirty="0">
                <a:latin typeface="Cambria" charset="0"/>
                <a:ea typeface="Cambria" charset="0"/>
                <a:cs typeface="Cambria" charset="0"/>
              </a:rPr>
              <a:t>DIRETTAMENTE al </a:t>
            </a:r>
            <a:r>
              <a:rPr lang="it-IT" sz="2000" b="1" i="1" dirty="0" err="1">
                <a:latin typeface="Cambria" charset="0"/>
                <a:ea typeface="Cambria" charset="0"/>
                <a:cs typeface="Cambria" charset="0"/>
              </a:rPr>
              <a:t>Focal</a:t>
            </a:r>
            <a:r>
              <a:rPr lang="it-IT" sz="2000" b="1" i="1" dirty="0">
                <a:latin typeface="Cambria" charset="0"/>
                <a:ea typeface="Cambria" charset="0"/>
                <a:cs typeface="Cambria" charset="0"/>
              </a:rPr>
              <a:t> Point Nazionale (FPN):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000" dirty="0">
                <a:latin typeface="Cambria" charset="0"/>
                <a:ea typeface="Cambria" charset="0"/>
                <a:cs typeface="Cambria" charset="0"/>
              </a:rPr>
              <a:t>Il FPN si occupa di: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1800" i="1" dirty="0">
                <a:latin typeface="Cambria" charset="0"/>
                <a:ea typeface="Cambria" charset="0"/>
                <a:cs typeface="Cambria" charset="0"/>
              </a:rPr>
              <a:t>Coordinamento e gestione delle attività di progetto;		- Logistica </a:t>
            </a:r>
            <a:r>
              <a:rPr lang="it-IT" sz="1800" i="1" dirty="0" err="1">
                <a:latin typeface="Cambria" charset="0"/>
                <a:ea typeface="Cambria" charset="0"/>
                <a:cs typeface="Cambria" charset="0"/>
              </a:rPr>
              <a:t>pre</a:t>
            </a:r>
            <a:r>
              <a:rPr lang="it-IT" sz="1800" i="1" dirty="0">
                <a:latin typeface="Cambria" charset="0"/>
                <a:ea typeface="Cambria" charset="0"/>
                <a:cs typeface="Cambria" charset="0"/>
              </a:rPr>
              <a:t>-partenza;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it-IT" sz="1800" i="1" dirty="0">
                <a:latin typeface="Cambria" charset="0"/>
                <a:ea typeface="Cambria" charset="0"/>
                <a:cs typeface="Cambria" charset="0"/>
              </a:rPr>
              <a:t>Rapporti istituzionali e con gli enti territoriali;		- Rapporti con i partner locali.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000" b="1" dirty="0">
                <a:latin typeface="Cambria" charset="0"/>
                <a:ea typeface="Cambria" charset="0"/>
                <a:cs typeface="Cambria" charset="0"/>
              </a:rPr>
              <a:t>	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2000" b="1" dirty="0">
                <a:latin typeface="Cambria" charset="0"/>
                <a:ea typeface="Cambria" charset="0"/>
                <a:cs typeface="Cambria" charset="0"/>
              </a:rPr>
              <a:t>IL FPN </a:t>
            </a:r>
            <a:r>
              <a:rPr lang="it-IT" sz="2000" b="1" u="sng" dirty="0">
                <a:latin typeface="Cambria" charset="0"/>
                <a:ea typeface="Cambria" charset="0"/>
                <a:cs typeface="Cambria" charset="0"/>
              </a:rPr>
              <a:t>Antenne territoriali GUS</a:t>
            </a:r>
            <a:r>
              <a:rPr lang="it-IT" sz="2000" b="1" dirty="0">
                <a:latin typeface="Cambria" charset="0"/>
                <a:ea typeface="Cambria" charset="0"/>
                <a:cs typeface="Cambria" charset="0"/>
              </a:rPr>
              <a:t> per prese in carico di domande RVA 	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Abbiamo uffici operativi: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- Lazio </a:t>
            </a:r>
            <a:r>
              <a:rPr lang="it-IT" sz="2000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(Roma – Formia)	</a:t>
            </a: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		- Emilia-Romagna </a:t>
            </a:r>
            <a:r>
              <a:rPr lang="it-IT" sz="2000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(Parma – Piacenza)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- Sardegna </a:t>
            </a:r>
            <a:r>
              <a:rPr lang="it-IT" sz="2000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(Sassari – Cagliari)</a:t>
            </a: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		- Piemonte </a:t>
            </a:r>
            <a:r>
              <a:rPr lang="it-IT" sz="2000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(Torino)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- Puglia	(</a:t>
            </a:r>
            <a:r>
              <a:rPr lang="it-IT" sz="2000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Lecce)	</a:t>
            </a: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			- Sicilia </a:t>
            </a:r>
            <a:r>
              <a:rPr lang="it-IT" sz="2000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(Palermo)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- Marche </a:t>
            </a:r>
            <a:r>
              <a:rPr lang="it-IT" sz="2000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(Macerata – Ascoli Piceno – Fermo)</a:t>
            </a:r>
          </a:p>
          <a:p>
            <a:pPr marL="0" indent="0"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it-IT" sz="1000" i="1" dirty="0">
              <a:latin typeface="Cambria" charset="0"/>
              <a:ea typeface="Cambria" charset="0"/>
              <a:cs typeface="Cambria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sz="1800" dirty="0">
                <a:latin typeface="Cambria" charset="0"/>
                <a:ea typeface="Cambria" charset="0"/>
                <a:cs typeface="Cambria" charset="0"/>
              </a:rPr>
              <a:t>IL progetto accetta domande </a:t>
            </a:r>
            <a:r>
              <a:rPr lang="it-IT" sz="1800" b="1" u="sng" dirty="0">
                <a:latin typeface="Cambria" charset="0"/>
                <a:ea typeface="Cambria" charset="0"/>
                <a:cs typeface="Cambria" charset="0"/>
              </a:rPr>
              <a:t>provenienti da tutta Italia</a:t>
            </a:r>
            <a:r>
              <a:rPr lang="it-IT" sz="1800" b="1" dirty="0">
                <a:latin typeface="Cambria" charset="0"/>
                <a:ea typeface="Cambria" charset="0"/>
                <a:cs typeface="Cambria" charset="0"/>
              </a:rPr>
              <a:t>, </a:t>
            </a:r>
            <a:r>
              <a:rPr lang="it-IT" sz="1800" dirty="0">
                <a:latin typeface="Cambria" charset="0"/>
                <a:ea typeface="Cambria" charset="0"/>
                <a:cs typeface="Cambria" charset="0"/>
              </a:rPr>
              <a:t>attivando la propria </a:t>
            </a:r>
            <a:r>
              <a:rPr lang="it-IT" sz="1800" b="1" dirty="0">
                <a:latin typeface="Cambria" charset="0"/>
                <a:ea typeface="Cambria" charset="0"/>
                <a:cs typeface="Cambria" charset="0"/>
              </a:rPr>
              <a:t>RETE LOCALE di ADERENTI, dove possibile.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8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			</a:t>
            </a:r>
            <a:r>
              <a:rPr lang="it-IT" sz="2000" b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		</a:t>
            </a:r>
            <a:r>
              <a:rPr lang="it-IT" sz="2000" dirty="0">
                <a:latin typeface="Cambria" charset="0"/>
                <a:ea typeface="Cambria" charset="0"/>
                <a:cs typeface="Cambria" charset="0"/>
              </a:rPr>
              <a:t>			</a:t>
            </a:r>
          </a:p>
        </p:txBody>
      </p:sp>
      <p:pic>
        <p:nvPicPr>
          <p:cNvPr id="4" name="Elemento grafico 3" descr="Sala riunioni">
            <a:extLst>
              <a:ext uri="{FF2B5EF4-FFF2-40B4-BE49-F238E27FC236}">
                <a16:creationId xmlns:a16="http://schemas.microsoft.com/office/drawing/2014/main" id="{CF566AFB-4840-4DDC-98DF-21074C249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88702" y="2938669"/>
            <a:ext cx="1565098" cy="151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16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642C85-CD66-436F-BE4B-2156B1238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6428"/>
            <a:ext cx="10515600" cy="499197"/>
          </a:xfrm>
        </p:spPr>
        <p:txBody>
          <a:bodyPr/>
          <a:lstStyle/>
          <a:p>
            <a:pPr algn="ctr"/>
            <a:r>
              <a:rPr lang="it-IT" sz="2400" b="1" i="1" dirty="0">
                <a:solidFill>
                  <a:srgbClr val="FF0000"/>
                </a:solidFill>
              </a:rPr>
              <a:t>I PAESI DI RITORNO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C25BF2-D14E-483E-9AF2-FB5271426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it-IT" sz="2000" b="1" dirty="0">
                <a:latin typeface="Cambria" charset="0"/>
                <a:ea typeface="Cambria" charset="0"/>
                <a:cs typeface="Cambria" charset="0"/>
              </a:rPr>
              <a:t>IL PROGETTO ACCETTA DOMANDE PER TUTTI I PAESI</a:t>
            </a:r>
          </a:p>
          <a:p>
            <a:pPr marL="0" indent="0">
              <a:buNone/>
            </a:pPr>
            <a:r>
              <a:rPr lang="it-IT" sz="2000" b="1" i="1" dirty="0">
                <a:latin typeface="Cambria" charset="0"/>
                <a:ea typeface="Cambria" charset="0"/>
                <a:cs typeface="Cambria" charset="0"/>
              </a:rPr>
              <a:t>BACK TO THE FUTURE 2 </a:t>
            </a:r>
            <a:r>
              <a:rPr lang="it-IT" sz="2000" b="1" dirty="0">
                <a:latin typeface="Cambria" charset="0"/>
                <a:ea typeface="Cambria" charset="0"/>
                <a:cs typeface="Cambria" charset="0"/>
              </a:rPr>
              <a:t>ha protocolli già attivi nei seguenti Paesi Terzi:</a:t>
            </a:r>
          </a:p>
          <a:p>
            <a:pPr marL="0" indent="0" algn="ctr">
              <a:buNone/>
            </a:pPr>
            <a:r>
              <a:rPr lang="it-IT" sz="2000" dirty="0">
                <a:latin typeface="Cambria" panose="02040503050406030204" pitchFamily="18" charset="0"/>
                <a:ea typeface="Cambria" panose="02040503050406030204" pitchFamily="18" charset="0"/>
              </a:rPr>
              <a:t>ARMENIA – ALGERIA - BANGLADESH  -  GUINEA CONACRY  -  MALI  -  NIGERIA  -  PAKISTAN  -  CONGO  -  FILIPPINE  -  IRAQ  - SENEGAL - TUNISIA  -  GHANA  -  ETIOPIA </a:t>
            </a:r>
          </a:p>
          <a:p>
            <a:pPr marL="0" indent="0" algn="ctr">
              <a:buNone/>
            </a:pPr>
            <a:r>
              <a:rPr lang="it-IT" sz="2000" b="1" i="1" dirty="0">
                <a:latin typeface="Cambria" panose="02040503050406030204" pitchFamily="18" charset="0"/>
                <a:ea typeface="Cambria" panose="02040503050406030204" pitchFamily="18" charset="0"/>
              </a:rPr>
              <a:t>Sono in fase di definizione: </a:t>
            </a:r>
          </a:p>
          <a:p>
            <a:pPr marL="0" indent="0" algn="ctr">
              <a:buNone/>
            </a:pPr>
            <a:r>
              <a:rPr lang="it-IT" sz="1800" dirty="0">
                <a:latin typeface="Cambria" panose="02040503050406030204" pitchFamily="18" charset="0"/>
                <a:ea typeface="Cambria" panose="02040503050406030204" pitchFamily="18" charset="0"/>
              </a:rPr>
              <a:t>LIBERIA – INDIA - REPUBBLICA DOMINICANA – SIERRA LEONE – CAMERUN – COSTA D’AVORIO</a:t>
            </a:r>
          </a:p>
          <a:p>
            <a:pPr marL="0" indent="0" algn="ctr">
              <a:buNone/>
            </a:pPr>
            <a:endParaRPr lang="it-IT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it-IT" sz="2000" b="1" i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N.B: </a:t>
            </a:r>
          </a:p>
          <a:p>
            <a:pPr>
              <a:spcBef>
                <a:spcPts val="0"/>
              </a:spcBef>
            </a:pPr>
            <a:r>
              <a:rPr lang="it-IT" sz="2000" b="1" i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Vista l’attuale e specifica condizione-Paese, </a:t>
            </a:r>
            <a:r>
              <a:rPr lang="it-IT" sz="2000" b="1" i="1" u="sng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non possono essere prese in carico </a:t>
            </a:r>
            <a:r>
              <a:rPr lang="it-IT" sz="2000" b="1" i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domande per la </a:t>
            </a:r>
            <a:r>
              <a:rPr lang="it-IT" sz="2000" b="1" i="1" u="sng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LIBIA</a:t>
            </a:r>
            <a:r>
              <a:rPr lang="it-IT" sz="2000" b="1" i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it-IT" sz="2000" b="1" i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Per le domande di rientro di alcuni Paesi Terzi </a:t>
            </a:r>
            <a:r>
              <a:rPr lang="it-IT" sz="2000" i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(Es.: Somalia e Sudan), </a:t>
            </a:r>
            <a:r>
              <a:rPr lang="it-IT" sz="2000" b="1" i="1" dirty="0">
                <a:solidFill>
                  <a:srgbClr val="0070C0"/>
                </a:solidFill>
                <a:latin typeface="Cambria" charset="0"/>
                <a:ea typeface="Cambria" charset="0"/>
                <a:cs typeface="Cambria" charset="0"/>
              </a:rPr>
              <a:t>il FPN valuterà il singolo caso, facendo riferimento alla specifica zona di rientro.</a:t>
            </a:r>
            <a:endParaRPr lang="it-IT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it-IT" sz="1800" b="1" dirty="0">
              <a:latin typeface="Cambria" panose="02040503050406030204" pitchFamily="18" charset="0"/>
              <a:ea typeface="Cambria" panose="02040503050406030204" pitchFamily="18" charset="0"/>
              <a:cs typeface="Cambria" charset="0"/>
            </a:endParaRPr>
          </a:p>
          <a:p>
            <a:pPr marL="0" indent="0">
              <a:buNone/>
            </a:pPr>
            <a:endParaRPr lang="it-IT" sz="1800" b="1" dirty="0">
              <a:latin typeface="+mj-lt"/>
              <a:ea typeface="Cambria" charset="0"/>
              <a:cs typeface="Cambria" charset="0"/>
            </a:endParaRPr>
          </a:p>
          <a:p>
            <a:pPr marL="0" indent="0" algn="just">
              <a:buNone/>
            </a:pPr>
            <a:endParaRPr lang="it-IT" sz="1800" dirty="0">
              <a:latin typeface="+mj-lt"/>
              <a:ea typeface="Cambria" charset="0"/>
              <a:cs typeface="Cambria" charset="0"/>
            </a:endParaRPr>
          </a:p>
          <a:p>
            <a:pPr marL="0" indent="0" algn="just">
              <a:buNone/>
            </a:pPr>
            <a:r>
              <a:rPr lang="it-IT" sz="1800" dirty="0">
                <a:latin typeface="+mj-lt"/>
                <a:ea typeface="Cambria" charset="0"/>
                <a:cs typeface="Cambria" charset="0"/>
              </a:rPr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36726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3205</TotalTime>
  <Words>1217</Words>
  <Application>Microsoft Office PowerPoint</Application>
  <PresentationFormat>Widescreen</PresentationFormat>
  <Paragraphs>169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Wingdings</vt:lpstr>
      <vt:lpstr>Tema di Office</vt:lpstr>
      <vt:lpstr>Presentazione standard di PowerPoint</vt:lpstr>
      <vt:lpstr>BACK TO THE FUTURE 2</vt:lpstr>
      <vt:lpstr>  COSA OFFRE IL PROGETTO? </vt:lpstr>
      <vt:lpstr> COSA OFFRE IL PROGETTO?</vt:lpstr>
      <vt:lpstr>QUALI SONO I DESTINATARI?</vt:lpstr>
      <vt:lpstr>QUALI SONO I DESTINATARI?</vt:lpstr>
      <vt:lpstr>COSA SERVE PER PRESENTARE DOMANDA RVA?</vt:lpstr>
      <vt:lpstr>COME SEGNALARCI LA DOMANDA RVA?</vt:lpstr>
      <vt:lpstr>I PAESI DI RITORNO</vt:lpstr>
      <vt:lpstr>QUALI SONO LE TEMPISTICHE PER LA PARTENZA ?</vt:lpstr>
      <vt:lpstr>ALCUNI DATI</vt:lpstr>
      <vt:lpstr>ALCUNI DATI</vt:lpstr>
      <vt:lpstr>ALCUNI DATI</vt:lpstr>
      <vt:lpstr>DESTINATARI RVA – BTF1: progetto concluso POSIZIONE GIURIDICA  </vt:lpstr>
      <vt:lpstr>PAESI DI RIENTRO – BTF1: progetto concluso  LE PRIME 10 NAZIONALITA’</vt:lpstr>
      <vt:lpstr>PIANI DI REINTEGRAZIONE – BTF1: progetto concluso PRINCIPALI ATTIVITA’</vt:lpstr>
      <vt:lpstr>CONTATTI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Alessio</dc:creator>
  <cp:lastModifiedBy>GUS | FAMI01</cp:lastModifiedBy>
  <cp:revision>210</cp:revision>
  <dcterms:created xsi:type="dcterms:W3CDTF">2016-09-22T14:18:00Z</dcterms:created>
  <dcterms:modified xsi:type="dcterms:W3CDTF">2019-08-09T10:13:12Z</dcterms:modified>
</cp:coreProperties>
</file>